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6CD7E7-4A91-4F5F-A337-B05BEB0B4712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0E895-D7A8-4A61-8DB0-0737EC0911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МУНИЦИПАЛЬНЫЙ ОТДЕЛ ОБРАЗОВАНИЯ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ПСИХОЛОГО-МЕДИКО-ПСИХОЛОГИЧЕСКАЯ КОМИССИЯ.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6700862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«Если в образовательном </a:t>
            </a:r>
          </a:p>
          <a:p>
            <a:r>
              <a:rPr lang="ru-RU" dirty="0" smtClean="0"/>
              <a:t>учреждении «особый ребенок»</a:t>
            </a:r>
          </a:p>
          <a:p>
            <a:r>
              <a:rPr lang="ru-RU" dirty="0" smtClean="0"/>
              <a:t>руководство для администрации ОУ и родителей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Документы, необходимые для </a:t>
            </a:r>
            <a:r>
              <a:rPr lang="ru-RU" sz="2700" u="sng" dirty="0" smtClean="0"/>
              <a:t>проведения ПМПК  на базе образовательной организации (ОО) </a:t>
            </a:r>
            <a:r>
              <a:rPr lang="ru-RU" sz="2700" u="sng" dirty="0" err="1" smtClean="0"/>
              <a:t>для</a:t>
            </a:r>
            <a:r>
              <a:rPr lang="ru-RU" sz="2700" i="1" u="sng" dirty="0" err="1" smtClean="0"/>
              <a:t>подтверждения</a:t>
            </a:r>
            <a:r>
              <a:rPr lang="ru-RU" sz="2700" i="1" u="sng" dirty="0" smtClean="0"/>
              <a:t>/уточнения/изменения</a:t>
            </a:r>
            <a:r>
              <a:rPr lang="ru-RU" sz="2700" u="sng" dirty="0" smtClean="0"/>
              <a:t> ранее выданных рекомендаций ПМПК для детей, посещающих ОО</a:t>
            </a:r>
            <a:r>
              <a:rPr lang="ru-RU" sz="27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4000528"/>
          </a:xfrm>
        </p:spPr>
        <p:txBody>
          <a:bodyPr>
            <a:normAutofit fontScale="62500" lnSpcReduction="20000"/>
          </a:bodyPr>
          <a:lstStyle/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Заявка от ОО </a:t>
            </a:r>
            <a:r>
              <a:rPr lang="ru-RU" i="1" dirty="0" smtClean="0"/>
              <a:t>(см. Файлы, доступные для скачивания)</a:t>
            </a:r>
            <a:r>
              <a:rPr lang="ru-RU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Заявление родителей на проведение обследования ребенка в ПМПК </a:t>
            </a:r>
            <a:r>
              <a:rPr lang="ru-RU" i="1" dirty="0" smtClean="0"/>
              <a:t>(см. Файлы, доступные для скачивания)</a:t>
            </a:r>
            <a:r>
              <a:rPr lang="ru-RU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Копия свидетельства о рождении ребенка, копия паспорта родителя (законного представителя);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Заключение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 образовательной организации или специалиста, осуществляющего </a:t>
            </a: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сопровождение обучающихся в образовательной организации;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Заключение ПМПК о результатах ранее проведенного обследования ребенка;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b="1" i="1" dirty="0" smtClean="0"/>
              <a:t>Медицинское заключение</a:t>
            </a:r>
            <a:r>
              <a:rPr lang="ru-RU" dirty="0" smtClean="0"/>
              <a:t> о состоянии здоровья и рекомендациях по организации образовательного процесса в образовательных организациях Березовского района для лиц с ограниченными возможностями здоровья ; (справка об инвалидности МСЭ (оригинал и копия), если есть; ИПР (индивидуальный план реабилитации) для ребенка-инвалида обязательно (оригинал и копия);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7851648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5. Обращение на ПМПК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00108"/>
            <a:ext cx="7854696" cy="528641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• Родители/ законные представители вместе с</a:t>
            </a:r>
          </a:p>
          <a:p>
            <a:pPr algn="l"/>
            <a:r>
              <a:rPr lang="ru-RU" dirty="0" smtClean="0"/>
              <a:t>ребенком приезжают на заседание ПМПК к</a:t>
            </a:r>
          </a:p>
          <a:p>
            <a:pPr algn="l"/>
            <a:r>
              <a:rPr lang="ru-RU" dirty="0" smtClean="0"/>
              <a:t>назначенному времени</a:t>
            </a:r>
          </a:p>
          <a:p>
            <a:pPr algn="l"/>
            <a:r>
              <a:rPr lang="ru-RU" dirty="0" smtClean="0"/>
              <a:t>по адресу: </a:t>
            </a:r>
            <a:r>
              <a:rPr lang="ru-RU" b="1" dirty="0" smtClean="0"/>
              <a:t>Красноярский край, Березовский район, п. Березовка, ул. Солнечная 2а – БСОШ № 4</a:t>
            </a:r>
            <a:endParaRPr lang="ru-RU" dirty="0" smtClean="0"/>
          </a:p>
          <a:p>
            <a:pPr algn="l"/>
            <a:r>
              <a:rPr lang="ru-RU" dirty="0" smtClean="0"/>
              <a:t>• По результатам обследования, члены комиссии</a:t>
            </a:r>
          </a:p>
          <a:p>
            <a:pPr algn="l"/>
            <a:r>
              <a:rPr lang="ru-RU" dirty="0" smtClean="0"/>
              <a:t>совместно с родителями обсуждают</a:t>
            </a:r>
          </a:p>
          <a:p>
            <a:pPr algn="l"/>
            <a:r>
              <a:rPr lang="ru-RU" dirty="0" smtClean="0"/>
              <a:t>необходимые меры психолого-педагогической</a:t>
            </a:r>
          </a:p>
          <a:p>
            <a:pPr algn="l"/>
            <a:r>
              <a:rPr lang="ru-RU" dirty="0" smtClean="0"/>
              <a:t>поддержки ребенка, специальные условия</a:t>
            </a:r>
          </a:p>
          <a:p>
            <a:pPr algn="l"/>
            <a:r>
              <a:rPr lang="ru-RU" dirty="0" smtClean="0"/>
              <a:t>обучения и воспитания.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785164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Шаг 6. Получение</a:t>
            </a:r>
            <a:br>
              <a:rPr lang="ru-RU" dirty="0" smtClean="0"/>
            </a:br>
            <a:r>
              <a:rPr lang="ru-RU" dirty="0" smtClean="0"/>
              <a:t>рекомендаций ПМПК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35771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• Специалисты ПМПК в течение 5-х рабочих дней</a:t>
            </a:r>
          </a:p>
          <a:p>
            <a:pPr algn="l"/>
            <a:r>
              <a:rPr lang="ru-RU" dirty="0" smtClean="0"/>
              <a:t>готовят «Рекомендации о создании специальных</a:t>
            </a:r>
          </a:p>
          <a:p>
            <a:pPr algn="l"/>
            <a:r>
              <a:rPr lang="ru-RU" dirty="0" smtClean="0"/>
              <a:t>условий обучения и воспитания» для ребенка:</a:t>
            </a:r>
          </a:p>
          <a:p>
            <a:pPr algn="l"/>
            <a:r>
              <a:rPr lang="ru-RU" dirty="0" smtClean="0"/>
              <a:t>- на базе ОУ</a:t>
            </a:r>
          </a:p>
          <a:p>
            <a:pPr algn="l"/>
            <a:r>
              <a:rPr lang="ru-RU" dirty="0" smtClean="0"/>
              <a:t>- на базе ДОУ</a:t>
            </a:r>
          </a:p>
          <a:p>
            <a:pPr algn="l"/>
            <a:r>
              <a:rPr lang="ru-RU" dirty="0" smtClean="0"/>
              <a:t>- на базе учреждений дополнительного</a:t>
            </a:r>
          </a:p>
          <a:p>
            <a:pPr algn="l"/>
            <a:r>
              <a:rPr lang="ru-RU" dirty="0" smtClean="0"/>
              <a:t>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7851648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7. Выполнение </a:t>
            </a:r>
            <a:br>
              <a:rPr lang="ru-RU" dirty="0" smtClean="0"/>
            </a:br>
            <a:r>
              <a:rPr lang="ru-RU" dirty="0" smtClean="0"/>
              <a:t>Рекомендаций ПМПК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450059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• Родители/ законные представители</a:t>
            </a:r>
          </a:p>
          <a:p>
            <a:pPr algn="l"/>
            <a:r>
              <a:rPr lang="ru-RU" dirty="0" smtClean="0"/>
              <a:t>представляют полученные</a:t>
            </a:r>
          </a:p>
          <a:p>
            <a:pPr algn="l"/>
            <a:r>
              <a:rPr lang="ru-RU" dirty="0" smtClean="0"/>
              <a:t>«Рекомендации» в ОУ .</a:t>
            </a:r>
          </a:p>
          <a:p>
            <a:pPr algn="l"/>
            <a:r>
              <a:rPr lang="ru-RU" dirty="0" smtClean="0"/>
              <a:t>• «Рекомендации ПМПК по созданию</a:t>
            </a:r>
          </a:p>
          <a:p>
            <a:pPr algn="l"/>
            <a:r>
              <a:rPr lang="ru-RU" dirty="0" smtClean="0"/>
              <a:t>специальных условий обучения и</a:t>
            </a:r>
          </a:p>
          <a:p>
            <a:pPr algn="l"/>
            <a:r>
              <a:rPr lang="ru-RU" dirty="0" smtClean="0"/>
              <a:t>воспитания» обязательны для исполнения</a:t>
            </a:r>
          </a:p>
          <a:p>
            <a:pPr algn="l"/>
            <a:r>
              <a:rPr lang="ru-RU" dirty="0" smtClean="0"/>
              <a:t>всеми образовательными учреждениями</a:t>
            </a:r>
          </a:p>
          <a:p>
            <a:pPr algn="l"/>
            <a:r>
              <a:rPr lang="ru-RU" smtClean="0"/>
              <a:t>Березовского района.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7158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ФЗ «Об образовании в </a:t>
            </a:r>
            <a:br>
              <a:rPr lang="ru-RU" sz="3200" dirty="0" smtClean="0"/>
            </a:br>
            <a:r>
              <a:rPr lang="ru-RU" sz="3200" dirty="0" smtClean="0"/>
              <a:t>Российской Федерации»</a:t>
            </a:r>
            <a:br>
              <a:rPr lang="ru-RU" sz="3200" dirty="0" smtClean="0"/>
            </a:br>
            <a:r>
              <a:rPr lang="ru-RU" sz="3200" dirty="0" smtClean="0"/>
              <a:t>Статья 2. Основные понятия, используемые в настоящем Федеральном законе </a:t>
            </a:r>
            <a:endParaRPr lang="ru-RU" sz="32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000" dirty="0" smtClean="0"/>
              <a:t>П.16 обучающийся с ограниченными</a:t>
            </a:r>
          </a:p>
          <a:p>
            <a:pPr algn="l"/>
            <a:r>
              <a:rPr lang="ru-RU" sz="2000" dirty="0" smtClean="0"/>
              <a:t>возможностями здоровья – физическое лицо, имеющее</a:t>
            </a:r>
          </a:p>
          <a:p>
            <a:pPr algn="l"/>
            <a:r>
              <a:rPr lang="ru-RU" sz="2000" dirty="0" smtClean="0"/>
              <a:t>недостатки в физическом и (или) психологическом</a:t>
            </a:r>
          </a:p>
          <a:p>
            <a:pPr algn="l"/>
            <a:r>
              <a:rPr lang="ru-RU" sz="2000" dirty="0" smtClean="0"/>
              <a:t>развитии, подтвержденные </a:t>
            </a:r>
            <a:r>
              <a:rPr lang="ru-RU" sz="2000" dirty="0" err="1" smtClean="0"/>
              <a:t>психолого-медико-педагогической</a:t>
            </a:r>
            <a:r>
              <a:rPr lang="ru-RU" sz="2000" dirty="0" smtClean="0"/>
              <a:t> комиссией и препятствующие получению</a:t>
            </a:r>
          </a:p>
          <a:p>
            <a:pPr algn="l"/>
            <a:r>
              <a:rPr lang="ru-RU" sz="2000" dirty="0" smtClean="0"/>
              <a:t>образования без создания специальных условий.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/>
              <a:t>ФЗ «Об образовании в </a:t>
            </a:r>
            <a:br>
              <a:rPr lang="ru-RU" sz="2800" dirty="0" smtClean="0"/>
            </a:br>
            <a:r>
              <a:rPr lang="ru-RU" sz="2800" dirty="0" smtClean="0"/>
              <a:t>Российской Федерации»</a:t>
            </a:r>
            <a:br>
              <a:rPr lang="ru-RU" sz="2800" dirty="0" smtClean="0"/>
            </a:br>
            <a:r>
              <a:rPr lang="ru-RU" sz="2800" dirty="0" smtClean="0"/>
              <a:t>Статья 5. Право на образование. Государственные</a:t>
            </a:r>
            <a:br>
              <a:rPr lang="ru-RU" sz="2800" dirty="0" smtClean="0"/>
            </a:br>
            <a:r>
              <a:rPr lang="ru-RU" sz="2800" dirty="0" smtClean="0"/>
              <a:t>гарантии реализации права на образование в Российской Федерации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7229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П.1 Создаются необходимые условия для получения без</a:t>
            </a:r>
          </a:p>
          <a:p>
            <a:pPr algn="l"/>
            <a:r>
              <a:rPr lang="ru-RU" dirty="0" smtClean="0"/>
              <a:t>дискриминации качественного образования лицами с</a:t>
            </a:r>
          </a:p>
          <a:p>
            <a:pPr algn="l"/>
            <a:r>
              <a:rPr lang="ru-RU" dirty="0" smtClean="0"/>
              <a:t>ограниченными возможностями здоровья, для коррекции нарушений</a:t>
            </a:r>
          </a:p>
          <a:p>
            <a:pPr algn="l"/>
            <a:r>
              <a:rPr lang="ru-RU" dirty="0" smtClean="0"/>
              <a:t>развития и социальной адаптации, оказания ранней коррекционной</a:t>
            </a:r>
          </a:p>
          <a:p>
            <a:pPr algn="l"/>
            <a:r>
              <a:rPr lang="ru-RU" dirty="0" smtClean="0"/>
              <a:t>помощи на основе специальных педагогических подходов и</a:t>
            </a:r>
          </a:p>
          <a:p>
            <a:pPr algn="l"/>
            <a:r>
              <a:rPr lang="ru-RU" dirty="0" smtClean="0"/>
              <a:t>наиболее подходящих для этих лиц языков, методов и способов</a:t>
            </a:r>
          </a:p>
          <a:p>
            <a:pPr algn="l"/>
            <a:r>
              <a:rPr lang="ru-RU" dirty="0" smtClean="0"/>
              <a:t>общения и условия, в максимальной степени способствующие</a:t>
            </a:r>
          </a:p>
          <a:p>
            <a:pPr algn="l"/>
            <a:r>
              <a:rPr lang="ru-RU" dirty="0" smtClean="0"/>
              <a:t>получению образования определенного уровня и определенной</a:t>
            </a:r>
          </a:p>
          <a:p>
            <a:pPr algn="l"/>
            <a:r>
              <a:rPr lang="ru-RU" dirty="0" smtClean="0"/>
              <a:t>направленности, а также социальному развитию этих лиц, в том</a:t>
            </a:r>
          </a:p>
          <a:p>
            <a:pPr algn="l"/>
            <a:r>
              <a:rPr lang="ru-RU" dirty="0" smtClean="0"/>
              <a:t>числе посредством организации инклюзивного образования лиц с</a:t>
            </a:r>
          </a:p>
          <a:p>
            <a:pPr algn="l"/>
            <a:r>
              <a:rPr lang="ru-RU" dirty="0" smtClean="0"/>
              <a:t>ограниченными возможностями здоровья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Шаг 1. Выявление «особого</a:t>
            </a:r>
            <a:br>
              <a:rPr lang="ru-RU" sz="4000" dirty="0" smtClean="0"/>
            </a:br>
            <a:r>
              <a:rPr lang="ru-RU" sz="4000" dirty="0" smtClean="0"/>
              <a:t>ребенка» в ОУ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• Проведение </a:t>
            </a:r>
            <a:r>
              <a:rPr lang="ru-RU" sz="2400" dirty="0" err="1" smtClean="0"/>
              <a:t>психолого</a:t>
            </a:r>
            <a:r>
              <a:rPr lang="ru-RU" sz="2400" dirty="0" smtClean="0"/>
              <a:t>- педагогического</a:t>
            </a:r>
          </a:p>
          <a:p>
            <a:r>
              <a:rPr lang="ru-RU" sz="2400" dirty="0" smtClean="0"/>
              <a:t>консилиума на базе ОУ .</a:t>
            </a:r>
          </a:p>
          <a:p>
            <a:r>
              <a:rPr lang="ru-RU" sz="2400" dirty="0" smtClean="0"/>
              <a:t>• Принятие коллегиального решения о</a:t>
            </a:r>
          </a:p>
          <a:p>
            <a:r>
              <a:rPr lang="ru-RU" sz="2400" dirty="0" smtClean="0"/>
              <a:t>необходимости оказания ребенку</a:t>
            </a:r>
          </a:p>
          <a:p>
            <a:r>
              <a:rPr lang="ru-RU" sz="2400" dirty="0" smtClean="0"/>
              <a:t>психолого-педагогической помощи.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7851648" cy="1828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Шаг 2.  Работа с семьей в ОУ</a:t>
            </a:r>
            <a:br>
              <a:rPr lang="ru-RU" sz="4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269514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• Ознакомление родителей/ законных представителей с решением психолого-педагогического консилиума.</a:t>
            </a:r>
          </a:p>
          <a:p>
            <a:pPr algn="l"/>
            <a:r>
              <a:rPr lang="ru-RU" sz="2400" dirty="0" smtClean="0"/>
              <a:t>• Формирование мотивации у семьи на</a:t>
            </a:r>
          </a:p>
          <a:p>
            <a:pPr algn="l"/>
            <a:r>
              <a:rPr lang="ru-RU" sz="2400" dirty="0" smtClean="0"/>
              <a:t>сотрудничество.</a:t>
            </a:r>
          </a:p>
          <a:p>
            <a:pPr algn="l"/>
            <a:r>
              <a:rPr lang="ru-RU" sz="2400" dirty="0" smtClean="0"/>
              <a:t>• Информирование родителей/ законных</a:t>
            </a:r>
          </a:p>
          <a:p>
            <a:pPr algn="l"/>
            <a:r>
              <a:rPr lang="ru-RU" sz="2400" dirty="0" smtClean="0"/>
              <a:t>представителей о работе ПМПК 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Шаг 3. Обращение в</a:t>
            </a:r>
            <a:br>
              <a:rPr lang="ru-RU" sz="4000" dirty="0" smtClean="0"/>
            </a:br>
            <a:r>
              <a:rPr lang="ru-RU" sz="4000" dirty="0" smtClean="0"/>
              <a:t>учреждения здравоохранения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/>
              <a:t>Получение родителями/ законными</a:t>
            </a:r>
          </a:p>
          <a:p>
            <a:pPr algn="l"/>
            <a:r>
              <a:rPr lang="ru-RU" sz="2400" dirty="0" smtClean="0"/>
              <a:t>представителями медицинского заключения о</a:t>
            </a:r>
          </a:p>
          <a:p>
            <a:pPr algn="l"/>
            <a:r>
              <a:rPr lang="ru-RU" sz="2400" dirty="0" smtClean="0"/>
              <a:t>состояние здоровья ребенка, необходимости</a:t>
            </a:r>
          </a:p>
          <a:p>
            <a:pPr algn="l"/>
            <a:r>
              <a:rPr lang="ru-RU" sz="2400" dirty="0" smtClean="0"/>
              <a:t>создания для него специальных условий обучения и</a:t>
            </a:r>
          </a:p>
          <a:p>
            <a:pPr algn="l"/>
            <a:r>
              <a:rPr lang="ru-RU" sz="2400" dirty="0" smtClean="0"/>
              <a:t>воспитания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Шаг 4.  Запись на ПМПК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/>
              <a:t>• Прием на ПМПК  осуществляется для</a:t>
            </a:r>
          </a:p>
          <a:p>
            <a:pPr algn="l"/>
            <a:r>
              <a:rPr lang="ru-RU" sz="2400" dirty="0" smtClean="0"/>
              <a:t>детей, имеющих постоянную или временную</a:t>
            </a:r>
          </a:p>
          <a:p>
            <a:pPr algn="l"/>
            <a:r>
              <a:rPr lang="ru-RU" sz="2400" dirty="0" smtClean="0"/>
              <a:t>регистрацию на территории Березовского района.</a:t>
            </a:r>
          </a:p>
          <a:p>
            <a:pPr algn="l"/>
            <a:r>
              <a:rPr lang="ru-RU" sz="2400" dirty="0" smtClean="0"/>
              <a:t>• Запись на ПМПК производится по телефону</a:t>
            </a:r>
          </a:p>
          <a:p>
            <a:pPr algn="l"/>
            <a:r>
              <a:rPr lang="ru-RU" sz="2400" dirty="0" smtClean="0"/>
              <a:t>родителями/ законными представителями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89233083634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785164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Шаг 4. </a:t>
            </a:r>
            <a:br>
              <a:rPr lang="ru-RU" sz="2200" dirty="0" smtClean="0"/>
            </a:br>
            <a:r>
              <a:rPr lang="ru-RU" sz="2200" dirty="0" smtClean="0"/>
              <a:t>Необходимые документы</a:t>
            </a:r>
            <a:br>
              <a:rPr lang="ru-RU" sz="2200" dirty="0" smtClean="0"/>
            </a:br>
            <a:r>
              <a:rPr lang="ru-RU" sz="2200" dirty="0" smtClean="0"/>
              <a:t>Документы, необходимые для прохождения </a:t>
            </a:r>
            <a:r>
              <a:rPr lang="ru-RU" sz="2200" u="sng" dirty="0" smtClean="0"/>
              <a:t>ПМПК с целью подготовки рекомендаций по созданию специальных условий обучения и воспитания в образовательных организациях</a:t>
            </a:r>
            <a:r>
              <a:rPr lang="ru-RU" sz="2200" dirty="0" smtClean="0"/>
              <a:t>: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71966"/>
          </a:xfrm>
        </p:spPr>
        <p:txBody>
          <a:bodyPr>
            <a:normAutofit fontScale="32500" lnSpcReduction="20000"/>
          </a:bodyPr>
          <a:lstStyle/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Заявление о проведении или согласие на проведение обследования ребенка в комиссии;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Копию паспорта или свидетельства о рождении ребенка </a:t>
            </a:r>
            <a:r>
              <a:rPr lang="ru-RU" sz="3700" i="1" dirty="0" smtClean="0"/>
              <a:t>(предоставляются с предъявлением оригинала или заверенной в установленном порядке копии)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Направление образовательной организации, организации, осуществляющей социальное обслуживание, медицинской организации, другой организации </a:t>
            </a:r>
            <a:r>
              <a:rPr lang="ru-RU" sz="3700" i="1" dirty="0" smtClean="0"/>
              <a:t>(при наличии)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Заключение (заключения) </a:t>
            </a:r>
            <a:r>
              <a:rPr lang="ru-RU" sz="3700" dirty="0" err="1" smtClean="0"/>
              <a:t>психолого-медико-педагогического</a:t>
            </a:r>
            <a:r>
              <a:rPr lang="ru-RU" sz="3700" dirty="0" smtClean="0"/>
              <a:t> консилиума образовательной организации или специалиста (специалистов), осуществляющего </a:t>
            </a:r>
            <a:r>
              <a:rPr lang="ru-RU" sz="3700" dirty="0" err="1" smtClean="0"/>
              <a:t>психолого-медико-педагогическое</a:t>
            </a:r>
            <a:r>
              <a:rPr lang="ru-RU" sz="3700" dirty="0" smtClean="0"/>
              <a:t> сопровождение обучающихся в образовательной организации (для обучающихся образовательных организаций)</a:t>
            </a:r>
            <a:r>
              <a:rPr lang="ru-RU" sz="3700" i="1" dirty="0" smtClean="0"/>
              <a:t>(при наличии)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Заключение (заключения) комиссии о результатах ранее проведенного обследования ребенка </a:t>
            </a:r>
            <a:r>
              <a:rPr lang="ru-RU" sz="3700" i="1" dirty="0" smtClean="0"/>
              <a:t>(при наличии)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Подробную выписку из истории развития ребенка с заключением врачей, наблюдающих ребенка в медицинской организации по месту жительства (регистрации). (Психиатр, невролог, хирург, окулист, отоларинголог (ЛОР).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b="1" i="1" dirty="0" smtClean="0"/>
              <a:t>Медицинское заключение</a:t>
            </a:r>
            <a:r>
              <a:rPr lang="ru-RU" sz="3700" dirty="0" smtClean="0"/>
              <a:t> о состоянии здоровья и рекомендациях по организации образовательного процесса в образовательных организациях Березовского района для лиц с ограниченными возможностями здоровья ; (справка об инвалидности МСЭ (оригинал и копия), если есть; ИПР (индивидуальный план реабилитации) для ребенка-инвалида обязательно (оригинал и копия);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Характеристику обучающегося, выданную образовательной организацией (для обучающихся образовательных организаций) </a:t>
            </a:r>
            <a:r>
              <a:rPr lang="ru-RU" sz="3700" i="1" dirty="0" smtClean="0"/>
              <a:t>(при наличии)</a:t>
            </a:r>
            <a:r>
              <a:rPr lang="ru-RU" sz="3700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sz="3700" dirty="0" smtClean="0"/>
              <a:t>Письменные работы по русскому (родному) языку, математике, результаты самостоятельной продуктивной деятельности ребенка.</a:t>
            </a:r>
          </a:p>
          <a:p>
            <a:pPr marL="514350" indent="-514350" algn="l">
              <a:buFont typeface="+mj-lt"/>
              <a:buAutoNum type="arabicPeriod"/>
            </a:pPr>
            <a:endParaRPr lang="ru-RU" sz="3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851648" cy="928694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Документы, необходимые для прохождения </a:t>
            </a:r>
            <a:r>
              <a:rPr lang="ru-RU" sz="2400" u="sng" dirty="0" smtClean="0"/>
              <a:t>ПМПК с целью сдачи ГИА, ЕГЭ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7854696" cy="5214974"/>
          </a:xfrm>
        </p:spPr>
        <p:txBody>
          <a:bodyPr>
            <a:normAutofit fontScale="77500" lnSpcReduction="20000"/>
          </a:bodyPr>
          <a:lstStyle/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Заявление о проведении или согласие на проведение обследования ребенка в комиссии;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Копию паспорта или свидетельства о рождении ребенка </a:t>
            </a:r>
            <a:r>
              <a:rPr lang="ru-RU" i="1" dirty="0" smtClean="0"/>
              <a:t>(предоставляются с предъявлением оригинала или заверенной в установленном порядке копии)</a:t>
            </a:r>
            <a:r>
              <a:rPr lang="ru-RU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dirty="0" smtClean="0"/>
              <a:t>Заключение (заключения)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 образовательной организации или специалиста (специалистов), осуществляющего </a:t>
            </a:r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сопровождение обучающихся в образовательной организации (для обучающихся образовательных организаций) </a:t>
            </a:r>
            <a:r>
              <a:rPr lang="ru-RU" i="1" dirty="0" smtClean="0"/>
              <a:t>(при наличии)</a:t>
            </a:r>
            <a:r>
              <a:rPr lang="ru-RU" dirty="0" smtClean="0"/>
              <a:t>;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ru-RU" b="1" i="1" dirty="0" smtClean="0"/>
              <a:t>Медицинское заключение</a:t>
            </a:r>
            <a:r>
              <a:rPr lang="ru-RU" dirty="0" smtClean="0"/>
              <a:t> о состоянии здоровья и рекомендациях по организации образовательного процесса в образовательных организациях Березовского района для лиц с ограниченными возможностями здоровья ; (справка об инвалидности МСЭ (оригинал и копия), если есть; ИПР (индивидуальный план реабилитации) для ребенка-инвалида обязательно (оригинал и копия);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414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МУНИЦИПАЛЬНЫЙ ОТДЕЛ ОБРАЗОВАНИЯ  ПСИХОЛОГО-МЕДИКО-ПСИХОЛОГИЧЕСКАЯ КОМИССИЯ. </vt:lpstr>
      <vt:lpstr>ФЗ «Об образовании в  Российской Федерации» Статья 2. Основные понятия, используемые в настоящем Федеральном законе </vt:lpstr>
      <vt:lpstr>ФЗ «Об образовании в  Российской Федерации» Статья 5. Право на образование. Государственные гарантии реализации права на образование в Российской Федерации</vt:lpstr>
      <vt:lpstr>Шаг 1. Выявление «особого ребенка» в ОУ</vt:lpstr>
      <vt:lpstr>Шаг 2.  Работа с семьей в ОУ  </vt:lpstr>
      <vt:lpstr>Шаг 3. Обращение в учреждения здравоохранения</vt:lpstr>
      <vt:lpstr>Шаг 4.  Запись на ПМПК </vt:lpstr>
      <vt:lpstr>  Шаг 4.  Необходимые документы Документы, необходимые для прохождения ПМПК с целью подготовки рекомендаций по созданию специальных условий обучения и воспитания в образовательных организациях: </vt:lpstr>
      <vt:lpstr>Документы, необходимые для прохождения ПМПК с целью сдачи ГИА, ЕГЭ: </vt:lpstr>
      <vt:lpstr>Документы, необходимые для проведения ПМПК  на базе образовательной организации (ОО) дляподтверждения/уточнения/изменения ранее выданных рекомендаций ПМПК для детей, посещающих ОО: </vt:lpstr>
      <vt:lpstr>Шаг 5. Обращение на ПМПК  </vt:lpstr>
      <vt:lpstr>Шаг 6. Получение рекомендаций ПМПК </vt:lpstr>
      <vt:lpstr>Шаг 7. Выполнение  Рекомендаций ПМПК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ОТДЕЛ ОБРАЗОВАНИЯ  ПСИХОЛОГО-МЕДИКО-ПСИХОЛОГИЧЕСКАЯ КОМИССИЯ.</dc:title>
  <dc:creator>User</dc:creator>
  <cp:lastModifiedBy>Admin</cp:lastModifiedBy>
  <cp:revision>20</cp:revision>
  <dcterms:created xsi:type="dcterms:W3CDTF">2014-08-28T11:12:41Z</dcterms:created>
  <dcterms:modified xsi:type="dcterms:W3CDTF">2015-08-23T13:44:14Z</dcterms:modified>
</cp:coreProperties>
</file>