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3"/>
  </p:notesMasterIdLst>
  <p:handoutMasterIdLst>
    <p:handoutMasterId r:id="rId64"/>
  </p:handoutMasterIdLst>
  <p:sldIdLst>
    <p:sldId id="260" r:id="rId2"/>
    <p:sldId id="262" r:id="rId3"/>
    <p:sldId id="299" r:id="rId4"/>
    <p:sldId id="300" r:id="rId5"/>
    <p:sldId id="345" r:id="rId6"/>
    <p:sldId id="264" r:id="rId7"/>
    <p:sldId id="296" r:id="rId8"/>
    <p:sldId id="342" r:id="rId9"/>
    <p:sldId id="265" r:id="rId10"/>
    <p:sldId id="344" r:id="rId11"/>
    <p:sldId id="267" r:id="rId12"/>
    <p:sldId id="268" r:id="rId13"/>
    <p:sldId id="269" r:id="rId14"/>
    <p:sldId id="270" r:id="rId15"/>
    <p:sldId id="271" r:id="rId16"/>
    <p:sldId id="272" r:id="rId17"/>
    <p:sldId id="315" r:id="rId18"/>
    <p:sldId id="316" r:id="rId19"/>
    <p:sldId id="346" r:id="rId20"/>
    <p:sldId id="347" r:id="rId21"/>
    <p:sldId id="348" r:id="rId22"/>
    <p:sldId id="349" r:id="rId23"/>
    <p:sldId id="350" r:id="rId24"/>
    <p:sldId id="351" r:id="rId25"/>
    <p:sldId id="323" r:id="rId26"/>
    <p:sldId id="352" r:id="rId27"/>
    <p:sldId id="353" r:id="rId28"/>
    <p:sldId id="354" r:id="rId29"/>
    <p:sldId id="355" r:id="rId30"/>
    <p:sldId id="331" r:id="rId31"/>
    <p:sldId id="327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343" r:id="rId61"/>
    <p:sldId id="294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B"/>
    <a:srgbClr val="ED106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4" autoAdjust="0"/>
    <p:restoredTop sz="94491" autoAdjust="0"/>
  </p:normalViewPr>
  <p:slideViewPr>
    <p:cSldViewPr showGuides="1">
      <p:cViewPr>
        <p:scale>
          <a:sx n="80" d="100"/>
          <a:sy n="80" d="100"/>
        </p:scale>
        <p:origin x="-1440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gapWidth val="100"/>
        <c:overlap val="100"/>
        <c:axId val="48874240"/>
        <c:axId val="48875776"/>
      </c:barChart>
      <c:catAx>
        <c:axId val="48874240"/>
        <c:scaling>
          <c:orientation val="minMax"/>
        </c:scaling>
        <c:axPos val="b"/>
        <c:numFmt formatCode="General" sourceLinked="0"/>
        <c:tickLblPos val="nextTo"/>
        <c:crossAx val="48875776"/>
        <c:crosses val="autoZero"/>
        <c:auto val="1"/>
        <c:lblAlgn val="ctr"/>
        <c:lblOffset val="100"/>
      </c:catAx>
      <c:valAx>
        <c:axId val="48875776"/>
        <c:scaling>
          <c:orientation val="minMax"/>
        </c:scaling>
        <c:axPos val="l"/>
        <c:majorGridlines/>
        <c:numFmt formatCode="General" sourceLinked="1"/>
        <c:tickLblPos val="nextTo"/>
        <c:crossAx val="48874240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gapWidth val="100"/>
        <c:overlap val="100"/>
        <c:axId val="50866048"/>
        <c:axId val="50867584"/>
      </c:barChart>
      <c:catAx>
        <c:axId val="50866048"/>
        <c:scaling>
          <c:orientation val="minMax"/>
        </c:scaling>
        <c:axPos val="b"/>
        <c:numFmt formatCode="General" sourceLinked="0"/>
        <c:tickLblPos val="nextTo"/>
        <c:crossAx val="50867584"/>
        <c:crosses val="autoZero"/>
        <c:auto val="1"/>
        <c:lblAlgn val="ctr"/>
        <c:lblOffset val="100"/>
      </c:catAx>
      <c:valAx>
        <c:axId val="50867584"/>
        <c:scaling>
          <c:orientation val="minMax"/>
        </c:scaling>
        <c:axPos val="l"/>
        <c:majorGridlines/>
        <c:numFmt formatCode="General" sourceLinked="1"/>
        <c:tickLblPos val="nextTo"/>
        <c:crossAx val="50866048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8911F-C8B4-4DD2-B18D-F3882A0788BB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C1A6E-6B58-407B-B8B9-3ADF7A615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5BA2D-058B-4899-B526-E7B9F11604DB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063C0-8B72-4B5B-96E7-D2166A3EAD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3473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1452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dirty="0" smtClean="0">
                <a:solidFill>
                  <a:schemeClr val="accent6">
                    <a:lumMod val="10000"/>
                  </a:schemeClr>
                </a:solidFill>
              </a:rPr>
              <a:t>Астрономия углубляет знания по смежным с физикой темам.</a:t>
            </a:r>
          </a:p>
          <a:p>
            <a:pPr algn="just">
              <a:buNone/>
            </a:pPr>
            <a:endParaRPr lang="ru-RU" sz="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10000"/>
                  </a:schemeClr>
                </a:solidFill>
              </a:rPr>
              <a:t>Значительное количество тем предмета «Астрономия» в физике не встречаются вообще.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50003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 userDrawn="1"/>
        </p:nvGraphicFramePr>
        <p:xfrm>
          <a:off x="478631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900486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1857364"/>
            <a:ext cx="38290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508500"/>
            <a:ext cx="3900486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4508500"/>
            <a:ext cx="3929090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428596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786314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29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29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7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7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57158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7158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57158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57158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4714876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4876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4714876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4714876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58588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57175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60000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258588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6157175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360000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3258588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6157175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250825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ru-RU" dirty="0" smtClean="0"/>
          </a:p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4716463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ru-RU" dirty="0" smtClean="0"/>
          </a:p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181" y="163036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04819" y="163987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77" y="2285992"/>
            <a:ext cx="7642246" cy="2171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714876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0034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00034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500034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714876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6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57364"/>
            <a:ext cx="5111750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643051"/>
            <a:ext cx="54864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11.08.2017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53" y="2410100"/>
            <a:ext cx="7356494" cy="209047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571" y="1214422"/>
            <a:ext cx="6500858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28596" y="6215082"/>
            <a:ext cx="2976560" cy="45073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5" r:id="rId2"/>
    <p:sldLayoutId id="2147483708" r:id="rId3"/>
    <p:sldLayoutId id="2147483714" r:id="rId4"/>
    <p:sldLayoutId id="2147483713" r:id="rId5"/>
    <p:sldLayoutId id="2147483710" r:id="rId6"/>
    <p:sldLayoutId id="2147483698" r:id="rId7"/>
    <p:sldLayoutId id="2147483709" r:id="rId8"/>
    <p:sldLayoutId id="2147483711" r:id="rId9"/>
    <p:sldLayoutId id="2147483712" r:id="rId10"/>
    <p:sldLayoutId id="2147483700" r:id="rId11"/>
    <p:sldLayoutId id="2147483701" r:id="rId12"/>
    <p:sldLayoutId id="2147483720" r:id="rId13"/>
    <p:sldLayoutId id="2147483703" r:id="rId14"/>
    <p:sldLayoutId id="2147483722" r:id="rId15"/>
    <p:sldLayoutId id="2147483723" r:id="rId16"/>
    <p:sldLayoutId id="2147483727" r:id="rId17"/>
    <p:sldLayoutId id="2147483726" r:id="rId18"/>
    <p:sldLayoutId id="2147483724" r:id="rId19"/>
    <p:sldLayoutId id="2147483728" r:id="rId20"/>
    <p:sldLayoutId id="2147483729" r:id="rId21"/>
    <p:sldLayoutId id="2147483704" r:id="rId22"/>
    <p:sldLayoutId id="2147483705" r:id="rId23"/>
    <p:sldLayoutId id="2147483731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ofa-ventana.ru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youtube.com/watch?v=KVkBeffmNq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lecta.ru/" TargetMode="Externa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УМК «Астрономия»</a:t>
            </a:r>
            <a:br>
              <a:rPr lang="ru-RU" sz="4000" b="1" dirty="0" smtClean="0"/>
            </a:br>
            <a:r>
              <a:rPr lang="ru-RU" dirty="0" smtClean="0"/>
              <a:t> Базовый уровень</a:t>
            </a:r>
            <a:br>
              <a:rPr lang="ru-RU" dirty="0" smtClean="0"/>
            </a:br>
            <a:r>
              <a:rPr lang="ru-RU" dirty="0" smtClean="0"/>
              <a:t>11 класс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Авторский коллектив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Б.А. Воронцов – Вельяминов, Е.К. </a:t>
            </a:r>
            <a:r>
              <a:rPr lang="ru-RU" sz="2800" dirty="0" err="1" smtClean="0"/>
              <a:t>Страут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4392488" cy="1143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sz="3200" dirty="0" smtClean="0"/>
              <a:t>Рабочие программы</a:t>
            </a:r>
            <a:endParaRPr lang="ru-RU" sz="3200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37520" t="16923" r="35542" b="54103"/>
          <a:stretch>
            <a:fillRect/>
          </a:stretch>
        </p:blipFill>
        <p:spPr bwMode="auto">
          <a:xfrm>
            <a:off x="179512" y="1628800"/>
            <a:ext cx="4248472" cy="30243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49411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в свободном доступе на сайте  </a:t>
            </a:r>
            <a:r>
              <a:rPr lang="en-US" sz="2400" dirty="0" smtClean="0">
                <a:solidFill>
                  <a:srgbClr val="FF0000"/>
                </a:solidFill>
                <a:hlinkClick r:id="rId3"/>
              </a:rPr>
              <a:t>http://www.drofa-ventana.ru/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" name="Содержимое 5"/>
          <p:cNvPicPr>
            <a:picLocks noGrp="1"/>
          </p:cNvPicPr>
          <p:nvPr>
            <p:ph idx="1"/>
          </p:nvPr>
        </p:nvPicPr>
        <p:blipFill>
          <a:blip r:embed="rId4" cstate="print"/>
          <a:srcRect l="34474" t="11026" r="32496" b="4103"/>
          <a:stretch>
            <a:fillRect/>
          </a:stretch>
        </p:blipFill>
        <p:spPr bwMode="auto">
          <a:xfrm>
            <a:off x="4572000" y="332656"/>
            <a:ext cx="2952328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132856"/>
            <a:ext cx="2904244" cy="4608512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  <a:effectLst>
            <a:outerShdw blurRad="292100" dist="139700" dir="2700000" algn="l" rotWithShape="0">
              <a:schemeClr val="tx2"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 anchor="ctr" anchorCtr="0">
            <a:normAutofit/>
          </a:bodyPr>
          <a:lstStyle/>
          <a:p>
            <a:r>
              <a:rPr lang="ru-RU" sz="3600" dirty="0" smtClean="0"/>
              <a:t>Учебник</a:t>
            </a:r>
            <a:endParaRPr lang="ru-RU" sz="3600" dirty="0"/>
          </a:p>
        </p:txBody>
      </p:sp>
      <p:pic>
        <p:nvPicPr>
          <p:cNvPr id="6" name="Содержимое 6" descr="5867_bi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548680"/>
            <a:ext cx="3960440" cy="5948077"/>
          </a:xfrm>
          <a:ln>
            <a:solidFill>
              <a:srgbClr val="005CAB"/>
            </a:solidFill>
          </a:ln>
        </p:spPr>
      </p:pic>
      <p:sp>
        <p:nvSpPr>
          <p:cNvPr id="4" name="Текст 3"/>
          <p:cNvSpPr>
            <a:spLocks noGrp="1"/>
          </p:cNvSpPr>
          <p:nvPr>
            <p:ph sz="half" idx="2"/>
          </p:nvPr>
        </p:nvSpPr>
        <p:spPr>
          <a:xfrm>
            <a:off x="179512" y="1556792"/>
            <a:ext cx="4038600" cy="4525963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Введение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Практические основы астрономии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Строение Солнечной системы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Природа тел Солнечной системы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Солнце и звёзды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Строение и эволюция Вселенной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Приложения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Ответы к задачам</a:t>
            </a:r>
            <a:endParaRPr lang="ru-RU" sz="2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20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692696"/>
            <a:ext cx="3744416" cy="5645676"/>
          </a:xfrm>
          <a:ln>
            <a:solidFill>
              <a:srgbClr val="005CAB"/>
            </a:solidFill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1520" y="944724"/>
            <a:ext cx="360391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2060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В </a:t>
            </a:r>
            <a:r>
              <a:rPr lang="ru-RU" sz="2400" dirty="0">
                <a:solidFill>
                  <a:srgbClr val="002060"/>
                </a:solidFill>
              </a:rPr>
              <a:t>начале главы закладывается </a:t>
            </a:r>
            <a:r>
              <a:rPr lang="ru-RU" sz="2400" dirty="0" smtClean="0">
                <a:solidFill>
                  <a:srgbClr val="002060"/>
                </a:solidFill>
              </a:rPr>
              <a:t>проблематика</a:t>
            </a:r>
          </a:p>
          <a:p>
            <a:pPr>
              <a:spcBef>
                <a:spcPct val="50000"/>
              </a:spcBef>
              <a:defRPr/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  Параграфы </a:t>
            </a:r>
            <a:r>
              <a:rPr lang="ru-RU" sz="2400" dirty="0">
                <a:solidFill>
                  <a:srgbClr val="002060"/>
                </a:solidFill>
              </a:rPr>
              <a:t>разделены на пункты, каждый из которых имеет </a:t>
            </a:r>
            <a:r>
              <a:rPr lang="ru-RU" sz="2400" dirty="0" smtClean="0">
                <a:solidFill>
                  <a:srgbClr val="002060"/>
                </a:solidFill>
              </a:rPr>
              <a:t>номер и название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220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04664"/>
            <a:ext cx="7397911" cy="5544616"/>
          </a:xfrm>
          <a:ln>
            <a:solidFill>
              <a:srgbClr val="005CAB"/>
            </a:solidFill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7544" y="5913276"/>
            <a:ext cx="3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336699"/>
                </a:solidFill>
              </a:rPr>
              <a:t>Примеры </a:t>
            </a:r>
            <a:r>
              <a:rPr lang="ru-RU" sz="2400" dirty="0">
                <a:solidFill>
                  <a:srgbClr val="336699"/>
                </a:solidFill>
              </a:rPr>
              <a:t>решения </a:t>
            </a:r>
            <a:r>
              <a:rPr lang="ru-RU" sz="2400" dirty="0" smtClean="0">
                <a:solidFill>
                  <a:srgbClr val="336699"/>
                </a:solidFill>
              </a:rPr>
              <a:t>задач</a:t>
            </a:r>
            <a:endParaRPr lang="ru-RU" sz="2400" dirty="0">
              <a:solidFill>
                <a:srgbClr val="336699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19552" y="5949280"/>
            <a:ext cx="4824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 smtClean="0">
                <a:solidFill>
                  <a:srgbClr val="003366"/>
                </a:solidFill>
                <a:cs typeface="+mn-cs"/>
              </a:rPr>
              <a:t>  </a:t>
            </a:r>
            <a:r>
              <a:rPr lang="ru-RU" sz="2400" dirty="0" smtClean="0">
                <a:solidFill>
                  <a:srgbClr val="336699"/>
                </a:solidFill>
              </a:rPr>
              <a:t>Вопросы</a:t>
            </a:r>
            <a:r>
              <a:rPr lang="ru-RU" sz="2400" dirty="0">
                <a:solidFill>
                  <a:srgbClr val="336699"/>
                </a:solidFill>
              </a:rPr>
              <a:t>, задания, </a:t>
            </a:r>
            <a:r>
              <a:rPr lang="ru-RU" sz="2400" dirty="0" smtClean="0">
                <a:solidFill>
                  <a:srgbClr val="336699"/>
                </a:solidFill>
              </a:rPr>
              <a:t>упражнения</a:t>
            </a:r>
            <a:endParaRPr lang="ru-RU" sz="2400" dirty="0">
              <a:solidFill>
                <a:srgbClr val="33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206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548680"/>
            <a:ext cx="3969516" cy="5904656"/>
          </a:xfrm>
          <a:ln>
            <a:solidFill>
              <a:srgbClr val="005CAB"/>
            </a:solidFill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512" y="1556792"/>
            <a:ext cx="43919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 smtClean="0">
                <a:solidFill>
                  <a:srgbClr val="336699"/>
                </a:solidFill>
              </a:rPr>
              <a:t>  </a:t>
            </a:r>
            <a:r>
              <a:rPr lang="ru-RU" sz="3200" dirty="0" smtClean="0">
                <a:solidFill>
                  <a:srgbClr val="002060"/>
                </a:solidFill>
              </a:rPr>
              <a:t>Указания </a:t>
            </a:r>
            <a:r>
              <a:rPr lang="ru-RU" sz="3200" dirty="0">
                <a:solidFill>
                  <a:srgbClr val="002060"/>
                </a:solidFill>
              </a:rPr>
              <a:t>к астрономическим </a:t>
            </a:r>
            <a:r>
              <a:rPr lang="ru-RU" sz="3200" dirty="0" smtClean="0">
                <a:solidFill>
                  <a:srgbClr val="002060"/>
                </a:solidFill>
              </a:rPr>
              <a:t>наблюдениям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20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404664"/>
            <a:ext cx="3888432" cy="6034122"/>
          </a:xfrm>
          <a:ln>
            <a:solidFill>
              <a:srgbClr val="005CAB"/>
            </a:solidFill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1520" y="1736812"/>
            <a:ext cx="43204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3200" dirty="0">
                <a:solidFill>
                  <a:srgbClr val="002060"/>
                </a:solidFill>
              </a:rPr>
              <a:t>Проектная </a:t>
            </a:r>
            <a:r>
              <a:rPr lang="ru-RU" sz="3200" dirty="0" smtClean="0">
                <a:solidFill>
                  <a:srgbClr val="002060"/>
                </a:solidFill>
              </a:rPr>
              <a:t>деятельность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11959" y="404664"/>
            <a:ext cx="469541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1520" y="2060848"/>
            <a:ext cx="40679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Цветные иллюстрации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Соответствие требований ФК ГОС к обязательному минимуму содержания основной образовательной программы по астрономии и содержания учебника</a:t>
            </a:r>
            <a:endParaRPr lang="ru-RU" dirty="0"/>
          </a:p>
        </p:txBody>
      </p:sp>
      <p:graphicFrame>
        <p:nvGraphicFramePr>
          <p:cNvPr id="3" name="Содержимое 2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25143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4114800"/>
                <a:gridCol w="4114800"/>
              </a:tblGrid>
              <a:tr h="77147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Требования ФК ГОС</a:t>
                      </a:r>
                    </a:p>
                    <a:p>
                      <a:pPr algn="ctr"/>
                      <a:endParaRPr lang="ru-RU" sz="2000" b="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Глава учебника</a:t>
                      </a:r>
                      <a:endParaRPr lang="ru-RU" sz="2000" b="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Предмет астрономии</a:t>
                      </a:r>
                      <a:endParaRPr lang="ru-RU" sz="1800" b="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1. Введение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Основы практической астрономии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2. Практические основы астрономии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Законы движения небесных тел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3. Строение Солнечной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системы</a:t>
                      </a:r>
                    </a:p>
                  </a:txBody>
                  <a:tcPr/>
                </a:tc>
              </a:tr>
              <a:tr h="7043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Солнечная система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3. Строение Солнечной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системы</a:t>
                      </a:r>
                    </a:p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4. Природа тел Солнечной системы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043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Методы астрономических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исследований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1. Введение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5. Солнце и звёзды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Звёзды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5. Солнце и звёзды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Наша Галактика –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Млечный Путь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6. Строение и эволюция Вселенной</a:t>
                      </a:r>
                    </a:p>
                  </a:txBody>
                  <a:tcPr/>
                </a:tc>
              </a:tr>
              <a:tr h="7043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Галактики. Строение и эволюция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Вселенной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6. Строение и эволюция Вселенной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Солнечная система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Звезды и источники их энергии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Современные представления о происхождении и эволюции Солнца и звезд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Наша Галактика. Другие галактики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Пространственные масштабы наблюдаемой Вселенной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Применимость законов физики для объяснения природы космических объектов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Наблюдение и описание движения небесных тел.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"Красное смещение" в спектрах галактик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Современные взгляды на строение и эволюцию Вселенной.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Компьютерное моделирование движения небесных тел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214290"/>
            <a:ext cx="84969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Выдержка из требований ФК ГОС к обязательному минимуму содержания основной образовательной программе по физике (</a:t>
            </a:r>
            <a:r>
              <a:rPr lang="ru-RU" dirty="0" smtClean="0">
                <a:solidFill>
                  <a:srgbClr val="00B050"/>
                </a:solidFill>
              </a:rPr>
              <a:t>базовый</a:t>
            </a:r>
            <a:r>
              <a:rPr lang="ru-RU" dirty="0" smtClean="0"/>
              <a:t> и </a:t>
            </a:r>
            <a:r>
              <a:rPr lang="ru-RU" dirty="0" smtClean="0">
                <a:solidFill>
                  <a:srgbClr val="FF0000"/>
                </a:solidFill>
              </a:rPr>
              <a:t>профильный</a:t>
            </a:r>
            <a:r>
              <a:rPr lang="ru-RU" dirty="0" smtClean="0"/>
              <a:t> уровни)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683568" y="692696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5CAB"/>
                </a:solidFill>
              </a:rPr>
              <a:t>Сравним программы по физике и астрономии</a:t>
            </a:r>
            <a:endParaRPr lang="ru-RU" sz="4000" dirty="0">
              <a:solidFill>
                <a:srgbClr val="005CAB"/>
              </a:solidFill>
            </a:endParaRPr>
          </a:p>
        </p:txBody>
      </p:sp>
      <p:pic>
        <p:nvPicPr>
          <p:cNvPr id="6" name="Рисунок 5" descr="atom-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140968"/>
            <a:ext cx="2781856" cy="3140968"/>
          </a:xfrm>
          <a:prstGeom prst="rect">
            <a:avLst/>
          </a:prstGeom>
        </p:spPr>
      </p:pic>
      <p:pic>
        <p:nvPicPr>
          <p:cNvPr id="7" name="Picture 4" descr="https://im0-tub-ru.yandex.net/i?id=3c7912e523e07a876d67d097a10e5769&amp;n=33&amp;h=215&amp;w=2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284984"/>
            <a:ext cx="3783935" cy="3024336"/>
          </a:xfrm>
          <a:prstGeom prst="rect">
            <a:avLst/>
          </a:prstGeom>
          <a:noFill/>
        </p:spPr>
      </p:pic>
      <p:pic>
        <p:nvPicPr>
          <p:cNvPr id="1026" name="Picture 2" descr="http://irobotcenter.ru/images/4597108-3883924377-784b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077072"/>
            <a:ext cx="2664296" cy="1483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стр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0"/>
            <a:ext cx="6983564" cy="5157192"/>
          </a:xfrm>
          <a:prstGeom prst="rect">
            <a:avLst/>
          </a:prstGeom>
        </p:spPr>
      </p:pic>
      <p:sp>
        <p:nvSpPr>
          <p:cNvPr id="5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5733256"/>
            <a:ext cx="8748713" cy="5762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 1 сентября 2017 года астрономия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становится обязательным учебным предметом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5085184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hlinkClick r:id="rId4"/>
              </a:rPr>
              <a:t>https://</a:t>
            </a:r>
            <a:r>
              <a:rPr lang="ru-RU" sz="2400" dirty="0" smtClean="0">
                <a:solidFill>
                  <a:schemeClr val="tx2"/>
                </a:solidFill>
                <a:hlinkClick r:id="rId4"/>
              </a:rPr>
              <a:t>www.youtube.com/watch?v=KVkBeffmNqk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ctr"/>
            <a:r>
              <a:rPr lang="ru-RU" dirty="0" smtClean="0"/>
              <a:t>Предмет астрономии</a:t>
            </a:r>
            <a:endParaRPr lang="ru-RU" dirty="0"/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6065520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832648"/>
                <a:gridCol w="2396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Физика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Роль астрономии в развитии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цивилизации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Эволюция взглядов человека на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Вселенную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Геоцентрическая и гелиоцентрическая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системы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Особенности методов познания в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Практическое применение астрономических исследований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История развития отечественной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космонавтики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Первый ИСЗ, полёт Ю.А.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Гагарина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Достижения современной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космонавтики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Рисунок 15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1268760"/>
            <a:ext cx="509042" cy="509042"/>
          </a:xfrm>
          <a:prstGeom prst="rect">
            <a:avLst/>
          </a:prstGeom>
        </p:spPr>
      </p:pic>
      <p:pic>
        <p:nvPicPr>
          <p:cNvPr id="17" name="Рисунок 16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1988840"/>
            <a:ext cx="509042" cy="509042"/>
          </a:xfrm>
          <a:prstGeom prst="rect">
            <a:avLst/>
          </a:prstGeom>
        </p:spPr>
      </p:pic>
      <p:pic>
        <p:nvPicPr>
          <p:cNvPr id="18" name="Рисунок 17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3356992"/>
            <a:ext cx="509042" cy="509042"/>
          </a:xfrm>
          <a:prstGeom prst="rect">
            <a:avLst/>
          </a:prstGeom>
        </p:spPr>
      </p:pic>
      <p:pic>
        <p:nvPicPr>
          <p:cNvPr id="19" name="Рисунок 18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4077072"/>
            <a:ext cx="509042" cy="509042"/>
          </a:xfrm>
          <a:prstGeom prst="rect">
            <a:avLst/>
          </a:prstGeom>
        </p:spPr>
      </p:pic>
      <p:pic>
        <p:nvPicPr>
          <p:cNvPr id="20" name="Рисунок 19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6165304"/>
            <a:ext cx="509042" cy="509042"/>
          </a:xfrm>
          <a:prstGeom prst="rect">
            <a:avLst/>
          </a:prstGeom>
        </p:spPr>
      </p:pic>
      <p:pic>
        <p:nvPicPr>
          <p:cNvPr id="21" name="Рисунок 20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4797152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ctr"/>
            <a:r>
              <a:rPr lang="ru-RU" dirty="0" smtClean="0"/>
              <a:t>Основы практической астрономии</a:t>
            </a:r>
            <a:endParaRPr lang="ru-RU" dirty="0"/>
          </a:p>
        </p:txBody>
      </p:sp>
      <p:graphicFrame>
        <p:nvGraphicFramePr>
          <p:cNvPr id="16" name="Содержимое 14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6135624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832648"/>
                <a:gridCol w="2396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Физика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Небесная сфера, особые точки небесной сферы, небесные координаты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Звёздная карта,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созвездия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Видимая звёздная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величина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Суточное движение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светил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Связь видимого расположения объектов на небе и географических координат наблюдателя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Движение Земли вокруг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Солнца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Видимое движение и фазы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Луны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Солнечные и лунные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затмения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Время и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календарь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Рисунок 16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1916832"/>
            <a:ext cx="509042" cy="509042"/>
          </a:xfrm>
          <a:prstGeom prst="rect">
            <a:avLst/>
          </a:prstGeom>
        </p:spPr>
      </p:pic>
      <p:pic>
        <p:nvPicPr>
          <p:cNvPr id="18" name="Рисунок 17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3861048"/>
            <a:ext cx="509042" cy="509042"/>
          </a:xfrm>
          <a:prstGeom prst="rect">
            <a:avLst/>
          </a:prstGeom>
        </p:spPr>
      </p:pic>
      <p:pic>
        <p:nvPicPr>
          <p:cNvPr id="19" name="Рисунок 18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2" y="6348958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ctr"/>
            <a:r>
              <a:rPr lang="ru-RU" dirty="0" smtClean="0"/>
              <a:t>Законы движения небесных тел</a:t>
            </a:r>
            <a:endParaRPr lang="ru-RU" dirty="0"/>
          </a:p>
        </p:txBody>
      </p:sp>
      <p:graphicFrame>
        <p:nvGraphicFramePr>
          <p:cNvPr id="8" name="Содержимое 14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5364480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832648"/>
                <a:gridCol w="2396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Физика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Структура и масштабы Солнечной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системы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Конфигурация и условия видимости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планет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Методы определения расстояний до тел Солнечной системы и их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размеров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Небесная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механика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Законы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Кеплера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Определение масс небесных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тел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Движение искусственных небесных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тел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2060848"/>
            <a:ext cx="509042" cy="509042"/>
          </a:xfrm>
          <a:prstGeom prst="rect">
            <a:avLst/>
          </a:prstGeom>
        </p:spPr>
      </p:pic>
      <p:pic>
        <p:nvPicPr>
          <p:cNvPr id="10" name="Рисунок 9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2780928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ctr"/>
            <a:r>
              <a:rPr lang="ru-RU" dirty="0" smtClean="0"/>
              <a:t>Солнечная система</a:t>
            </a:r>
            <a:endParaRPr lang="ru-RU" dirty="0"/>
          </a:p>
        </p:txBody>
      </p:sp>
      <p:graphicFrame>
        <p:nvGraphicFramePr>
          <p:cNvPr id="9" name="Содержимое 14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5364480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832648"/>
                <a:gridCol w="2396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Физика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Происхождение Солнечной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системы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Система Земля –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Луна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Планеты земной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группы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Планеты-гиганты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Спутники и кольца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планет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Малые тела Солнечной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системы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Астероидная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опасность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1340768"/>
            <a:ext cx="509042" cy="509042"/>
          </a:xfrm>
          <a:prstGeom prst="rect">
            <a:avLst/>
          </a:prstGeom>
        </p:spPr>
      </p:pic>
      <p:pic>
        <p:nvPicPr>
          <p:cNvPr id="11" name="Рисунок 10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5517232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ctr"/>
            <a:r>
              <a:rPr lang="ru-RU" dirty="0" smtClean="0"/>
              <a:t>Методы астрономических исследований</a:t>
            </a:r>
            <a:endParaRPr lang="ru-RU" dirty="0"/>
          </a:p>
        </p:txBody>
      </p:sp>
      <p:graphicFrame>
        <p:nvGraphicFramePr>
          <p:cNvPr id="8" name="Содержимое 14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6065520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832648"/>
                <a:gridCol w="2396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Физика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Электромагнитное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излучение, космические </a:t>
                      </a: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лучи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и гравитационные волны как </a:t>
                      </a: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источник информации о природе и свойствах небесных тел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Наземные и космические телескопы, принципы их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работы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Космические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аппараты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Спектральный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анализ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Эффект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Доплера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Закон смещения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Вина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Закон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Стефана-Больцмана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2564904"/>
            <a:ext cx="509042" cy="509042"/>
          </a:xfrm>
          <a:prstGeom prst="rect">
            <a:avLst/>
          </a:prstGeom>
        </p:spPr>
      </p:pic>
      <p:pic>
        <p:nvPicPr>
          <p:cNvPr id="11" name="Рисунок 10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3429000"/>
            <a:ext cx="509042" cy="509042"/>
          </a:xfrm>
          <a:prstGeom prst="rect">
            <a:avLst/>
          </a:prstGeom>
        </p:spPr>
      </p:pic>
      <p:pic>
        <p:nvPicPr>
          <p:cNvPr id="12" name="Рисунок 11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4797152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 algn="ctr"/>
            <a:r>
              <a:rPr lang="ru-RU" dirty="0" smtClean="0"/>
              <a:t>Звёзды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1044" y="1268760"/>
          <a:ext cx="8229600" cy="5608320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6419056"/>
                <a:gridCol w="181054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Звёзды: основные физико-химические характеристики и их взаимная связь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Разнообразие звёздных характеристик и их закономерности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Определение расстояния до звёзд,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параллакс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Двойные и кратные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звёзды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Внесолнечные</a:t>
                      </a: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планеты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Проблема существования жизни во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Вселенной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Внутреннее строение и источники энергии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звёзд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Происхождение химических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элементов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3429000"/>
            <a:ext cx="509042" cy="509042"/>
          </a:xfrm>
          <a:prstGeom prst="rect">
            <a:avLst/>
          </a:prstGeom>
        </p:spPr>
      </p:pic>
      <p:pic>
        <p:nvPicPr>
          <p:cNvPr id="6" name="Рисунок 5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4149080"/>
            <a:ext cx="509042" cy="509042"/>
          </a:xfrm>
          <a:prstGeom prst="rect">
            <a:avLst/>
          </a:prstGeom>
        </p:spPr>
      </p:pic>
      <p:pic>
        <p:nvPicPr>
          <p:cNvPr id="7" name="Рисунок 6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6348958"/>
            <a:ext cx="509042" cy="509042"/>
          </a:xfrm>
          <a:prstGeom prst="rect">
            <a:avLst/>
          </a:prstGeom>
        </p:spPr>
      </p:pic>
      <p:pic>
        <p:nvPicPr>
          <p:cNvPr id="8" name="Рисунок 7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4869160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ctr"/>
            <a:r>
              <a:rPr lang="ru-RU" dirty="0" smtClean="0"/>
              <a:t>Звёзды</a:t>
            </a:r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6065520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832648"/>
                <a:gridCol w="2396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Физика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Звёзды: основные физико-химические характеристики и их взаимная связь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Разнообразие звёздных характеристик и их закономерности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Определение расстояния до звёзд,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параллакс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Двойные и кратные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звёзды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Внесолнечные</a:t>
                      </a: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планеты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Проблема существования жизни во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Вселенной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Внутреннее строение и источники энергии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звёзд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Происхождение химических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элементов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3429000"/>
            <a:ext cx="509042" cy="509042"/>
          </a:xfrm>
          <a:prstGeom prst="rect">
            <a:avLst/>
          </a:prstGeom>
        </p:spPr>
      </p:pic>
      <p:pic>
        <p:nvPicPr>
          <p:cNvPr id="12" name="Рисунок 11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4149080"/>
            <a:ext cx="509042" cy="509042"/>
          </a:xfrm>
          <a:prstGeom prst="rect">
            <a:avLst/>
          </a:prstGeom>
        </p:spPr>
      </p:pic>
      <p:pic>
        <p:nvPicPr>
          <p:cNvPr id="13" name="Рисунок 12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6165304"/>
            <a:ext cx="509042" cy="509042"/>
          </a:xfrm>
          <a:prstGeom prst="rect">
            <a:avLst/>
          </a:prstGeom>
        </p:spPr>
      </p:pic>
      <p:pic>
        <p:nvPicPr>
          <p:cNvPr id="14" name="Рисунок 13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4869160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ctr"/>
            <a:r>
              <a:rPr lang="ru-RU" dirty="0" smtClean="0"/>
              <a:t>Звёзды</a:t>
            </a:r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5921502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832648"/>
                <a:gridCol w="2396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Физика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Переменные и вспыхивающие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звёзды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Коричневые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карлики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Эволюция звёзд, её этапы и конечные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стадии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Строение Солнца, солнечной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атмосферы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Проявления солнечной активности: пятна, вспышки, протуберанцы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Периодичности солнечной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активности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Роль магнитных полей на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Солнце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Солнечно-земные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связи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1340768"/>
            <a:ext cx="509042" cy="509042"/>
          </a:xfrm>
          <a:prstGeom prst="rect">
            <a:avLst/>
          </a:prstGeom>
        </p:spPr>
      </p:pic>
      <p:pic>
        <p:nvPicPr>
          <p:cNvPr id="12" name="Рисунок 11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2060848"/>
            <a:ext cx="509042" cy="509042"/>
          </a:xfrm>
          <a:prstGeom prst="rect">
            <a:avLst/>
          </a:prstGeom>
        </p:spPr>
      </p:pic>
      <p:pic>
        <p:nvPicPr>
          <p:cNvPr id="13" name="Рисунок 12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5517232"/>
            <a:ext cx="509042" cy="509042"/>
          </a:xfrm>
          <a:prstGeom prst="rect">
            <a:avLst/>
          </a:prstGeom>
        </p:spPr>
      </p:pic>
      <p:pic>
        <p:nvPicPr>
          <p:cNvPr id="14" name="Рисунок 13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6165304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ctr"/>
            <a:r>
              <a:rPr lang="ru-RU" dirty="0" smtClean="0"/>
              <a:t>Наша Галактика – Млечный Путь</a:t>
            </a:r>
            <a:endParaRPr lang="ru-RU" dirty="0"/>
          </a:p>
        </p:txBody>
      </p:sp>
      <p:graphicFrame>
        <p:nvGraphicFramePr>
          <p:cNvPr id="9" name="Содержимое 14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3859530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832648"/>
                <a:gridCol w="2396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Физика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Состав и структура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Галактики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Звёздные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скопления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Межзвёздный газ и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пыль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Вращение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Галактики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Тёмная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материя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2060848"/>
            <a:ext cx="509042" cy="509042"/>
          </a:xfrm>
          <a:prstGeom prst="rect">
            <a:avLst/>
          </a:prstGeom>
        </p:spPr>
      </p:pic>
      <p:pic>
        <p:nvPicPr>
          <p:cNvPr id="11" name="Рисунок 10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4149080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ctr"/>
            <a:r>
              <a:rPr lang="ru-RU" dirty="0" smtClean="0"/>
              <a:t>Галактики. Строение и эволюция Вселенной</a:t>
            </a:r>
            <a:endParaRPr lang="ru-RU" dirty="0"/>
          </a:p>
        </p:txBody>
      </p:sp>
      <p:graphicFrame>
        <p:nvGraphicFramePr>
          <p:cNvPr id="9" name="Содержимое 14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5983224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832648"/>
                <a:gridCol w="2396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Физика</a:t>
                      </a:r>
                      <a:endParaRPr lang="ru-RU" sz="24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Открытие других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галактик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Многообразие галактик и их основные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характеристики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Сверхмассивные чёрные дыры и активность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галактик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Представление о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космологии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Красное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смещение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Закон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Хаббла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Эволюция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Вселенной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Большой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Взрыв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Реликтовое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излучение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Тёмная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энергия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1268760"/>
            <a:ext cx="509042" cy="509042"/>
          </a:xfrm>
          <a:prstGeom prst="rect">
            <a:avLst/>
          </a:prstGeom>
        </p:spPr>
      </p:pic>
      <p:pic>
        <p:nvPicPr>
          <p:cNvPr id="11" name="Рисунок 10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5805264"/>
            <a:ext cx="509042" cy="509042"/>
          </a:xfrm>
          <a:prstGeom prst="rect">
            <a:avLst/>
          </a:prstGeom>
        </p:spPr>
      </p:pic>
      <p:pic>
        <p:nvPicPr>
          <p:cNvPr id="12" name="Рисунок 11" descr="b4de7f2abe0527e37ed42f6041106f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6348958"/>
            <a:ext cx="509042" cy="5090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 algn="ctr"/>
            <a:r>
              <a:rPr lang="ru-RU" dirty="0" smtClean="0"/>
              <a:t>Нормативные документы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600200"/>
          <a:ext cx="8640960" cy="50691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640960"/>
              </a:tblGrid>
              <a:tr h="1013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Приказ </a:t>
                      </a:r>
                      <a:r>
                        <a:rPr lang="ru-RU" sz="2200" b="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Минобрнауки</a:t>
                      </a:r>
                      <a:r>
                        <a:rPr lang="ru-RU" sz="22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№506 от 7.06.2017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«О внесении изменений в ФК ГОС»</a:t>
                      </a:r>
                      <a:endParaRPr lang="ru-RU" sz="22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13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Приказ </a:t>
                      </a:r>
                      <a:r>
                        <a:rPr lang="ru-RU" sz="220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Минобрнауки</a:t>
                      </a:r>
                      <a:r>
                        <a:rPr lang="ru-RU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№253 от 31.03.2014 (редакция от 20.06.2017 г)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«Об утверждении федерального перечня учебников»</a:t>
                      </a:r>
                      <a:endParaRPr lang="ru-RU" sz="22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13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Письмо </a:t>
                      </a:r>
                      <a:r>
                        <a:rPr lang="ru-RU" sz="220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Минобрнауки</a:t>
                      </a:r>
                      <a:r>
                        <a:rPr lang="ru-RU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№ТС194</a:t>
                      </a:r>
                      <a:r>
                        <a:rPr lang="en-US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ru-RU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08 от 20.06.2017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«Об организации изучения учебного предмета «Астрономия»</a:t>
                      </a:r>
                      <a:endParaRPr lang="ru-RU" sz="22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13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Вебинар</a:t>
                      </a:r>
                      <a:r>
                        <a:rPr lang="ru-RU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ru-RU" sz="220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Минобрнауки</a:t>
                      </a:r>
                      <a:r>
                        <a:rPr lang="ru-RU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, РАО, АПКППРО) от 26.06.2017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«Организационные вопросы внедрения дисциплины «Астрономия»</a:t>
                      </a:r>
                      <a:endParaRPr lang="ru-RU" sz="22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13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Приказ </a:t>
                      </a:r>
                      <a:r>
                        <a:rPr lang="ru-RU" sz="220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Минобрнауки</a:t>
                      </a:r>
                      <a:r>
                        <a:rPr lang="ru-RU" sz="22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№613 от 29.06.2017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«О внесении изменений в ФГОС СОО»</a:t>
                      </a:r>
                      <a:endParaRPr lang="ru-RU" sz="22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Соответствие учебника требованиям ФГОС</a:t>
            </a:r>
            <a:endParaRPr lang="ru-RU" sz="4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dirty="0" smtClean="0"/>
              <a:t>Личностные результаты.</a:t>
            </a:r>
            <a:br>
              <a:rPr lang="ru-RU" dirty="0" smtClean="0"/>
            </a:br>
            <a:r>
              <a:rPr lang="ru-RU" dirty="0" smtClean="0"/>
              <a:t>Навыки учебно-исследовательской, проектной деятельности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7" name="Picture 5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2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2" name="Скругленный прямоугольник 6"/>
          <p:cNvSpPr/>
          <p:nvPr/>
        </p:nvSpPr>
        <p:spPr bwMode="auto">
          <a:xfrm>
            <a:off x="4932040" y="3140968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dirty="0" smtClean="0"/>
              <a:t>Личностные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smtClean="0"/>
              <a:t>Формирование мышления, соответствующего современному развитию науки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01" name="Picture 5"/>
          <p:cNvPicPr>
            <a:picLocks noGrp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20" name="Скругленный прямоугольник 6"/>
          <p:cNvSpPr/>
          <p:nvPr/>
        </p:nvSpPr>
        <p:spPr bwMode="auto">
          <a:xfrm>
            <a:off x="1259632" y="2348880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dirty="0" err="1" smtClean="0"/>
              <a:t>Метапредметные</a:t>
            </a:r>
            <a:r>
              <a:rPr lang="ru-RU" dirty="0" smtClean="0"/>
              <a:t>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err="1" smtClean="0"/>
              <a:t>Межпредметные</a:t>
            </a:r>
            <a:r>
              <a:rPr lang="ru-RU" dirty="0" smtClean="0"/>
              <a:t> понятия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2" name="Скругленный прямоугольник 6"/>
          <p:cNvSpPr/>
          <p:nvPr/>
        </p:nvSpPr>
        <p:spPr bwMode="auto">
          <a:xfrm>
            <a:off x="1547664" y="1772816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6"/>
          <p:cNvSpPr/>
          <p:nvPr/>
        </p:nvSpPr>
        <p:spPr bwMode="auto">
          <a:xfrm>
            <a:off x="5436096" y="3212976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dirty="0" err="1" smtClean="0"/>
              <a:t>Метапредметные</a:t>
            </a:r>
            <a:r>
              <a:rPr lang="ru-RU" dirty="0" smtClean="0"/>
              <a:t>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smtClean="0"/>
              <a:t>Регулятивные УУД</a:t>
            </a:r>
            <a:endParaRPr lang="ru-RU" dirty="0"/>
          </a:p>
        </p:txBody>
      </p:sp>
      <p:pic>
        <p:nvPicPr>
          <p:cNvPr id="6146" name="Picture 2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1" name="Скругленный прямоугольник 6"/>
          <p:cNvSpPr/>
          <p:nvPr/>
        </p:nvSpPr>
        <p:spPr bwMode="auto">
          <a:xfrm>
            <a:off x="4499992" y="1988840"/>
            <a:ext cx="1368152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dirty="0" err="1" smtClean="0"/>
              <a:t>Метапредметные</a:t>
            </a:r>
            <a:r>
              <a:rPr lang="ru-RU" dirty="0" smtClean="0"/>
              <a:t>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smtClean="0"/>
              <a:t>Коммуникативные УУД</a:t>
            </a:r>
            <a:endParaRPr lang="ru-RU" dirty="0"/>
          </a:p>
        </p:txBody>
      </p:sp>
      <p:pic>
        <p:nvPicPr>
          <p:cNvPr id="7170" name="Picture 2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3" name="Скругленный прямоугольник 6"/>
          <p:cNvSpPr/>
          <p:nvPr/>
        </p:nvSpPr>
        <p:spPr bwMode="auto">
          <a:xfrm>
            <a:off x="1331640" y="2132856"/>
            <a:ext cx="1368152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Picture 2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6" name="Скругленный прямоугольник 6"/>
          <p:cNvSpPr/>
          <p:nvPr/>
        </p:nvSpPr>
        <p:spPr bwMode="auto">
          <a:xfrm>
            <a:off x="5220072" y="3717032"/>
            <a:ext cx="2736304" cy="115212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dirty="0" err="1" smtClean="0"/>
              <a:t>Метапредметные</a:t>
            </a:r>
            <a:r>
              <a:rPr lang="ru-RU" dirty="0" smtClean="0"/>
              <a:t>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smtClean="0"/>
              <a:t>Познавательные УУД</a:t>
            </a:r>
            <a:endParaRPr lang="ru-RU" dirty="0"/>
          </a:p>
        </p:txBody>
      </p:sp>
      <p:pic>
        <p:nvPicPr>
          <p:cNvPr id="8194" name="Picture 2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119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4" name="Скругленный прямоугольник 6"/>
          <p:cNvSpPr/>
          <p:nvPr/>
        </p:nvSpPr>
        <p:spPr bwMode="auto">
          <a:xfrm>
            <a:off x="1907704" y="3356992"/>
            <a:ext cx="1368152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6"/>
          <p:cNvSpPr/>
          <p:nvPr/>
        </p:nvSpPr>
        <p:spPr bwMode="auto">
          <a:xfrm>
            <a:off x="5292080" y="4077072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dirty="0" smtClean="0"/>
              <a:t>Предметные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err="1" smtClean="0"/>
              <a:t>Сформированность</a:t>
            </a:r>
            <a:r>
              <a:rPr lang="ru-RU" dirty="0" smtClean="0"/>
              <a:t> представлений о строении Солнечной системы</a:t>
            </a:r>
            <a:endParaRPr lang="ru-RU" dirty="0"/>
          </a:p>
        </p:txBody>
      </p:sp>
      <p:pic>
        <p:nvPicPr>
          <p:cNvPr id="1026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534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1" name="Скругленный прямоугольник 6"/>
          <p:cNvSpPr/>
          <p:nvPr/>
        </p:nvSpPr>
        <p:spPr bwMode="auto">
          <a:xfrm>
            <a:off x="1115616" y="1484784"/>
            <a:ext cx="2808312" cy="7200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dirty="0" smtClean="0"/>
              <a:t>Предметные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err="1" smtClean="0"/>
              <a:t>Сформированность</a:t>
            </a:r>
            <a:r>
              <a:rPr lang="ru-RU" dirty="0" smtClean="0"/>
              <a:t> представлений об эволюции звёзд и Вселенной</a:t>
            </a:r>
            <a:endParaRPr lang="ru-RU" dirty="0"/>
          </a:p>
        </p:txBody>
      </p:sp>
      <p:pic>
        <p:nvPicPr>
          <p:cNvPr id="2050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9" name="Скругленный прямоугольник 6"/>
          <p:cNvSpPr/>
          <p:nvPr/>
        </p:nvSpPr>
        <p:spPr bwMode="auto">
          <a:xfrm>
            <a:off x="5292080" y="1484784"/>
            <a:ext cx="2664296" cy="9361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072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340768"/>
            <a:ext cx="3312368" cy="4824536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1115616" y="1412776"/>
            <a:ext cx="2664296" cy="9361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dirty="0" smtClean="0"/>
              <a:t>Предметные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err="1" smtClean="0"/>
              <a:t>Сформированность</a:t>
            </a:r>
            <a:r>
              <a:rPr lang="ru-RU" dirty="0" smtClean="0"/>
              <a:t> представлений пространственно-временных масштабах Вселенной</a:t>
            </a:r>
            <a:endParaRPr lang="ru-RU" dirty="0"/>
          </a:p>
        </p:txBody>
      </p:sp>
      <p:pic>
        <p:nvPicPr>
          <p:cNvPr id="3074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9" name="Скругленный прямоугольник 6"/>
          <p:cNvSpPr/>
          <p:nvPr/>
        </p:nvSpPr>
        <p:spPr bwMode="auto">
          <a:xfrm>
            <a:off x="1835696" y="5013176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 algn="ctr"/>
            <a:r>
              <a:rPr lang="ru-RU" dirty="0" smtClean="0"/>
              <a:t>Основные положения</a:t>
            </a:r>
            <a:endParaRPr lang="ru-RU" dirty="0"/>
          </a:p>
        </p:txBody>
      </p:sp>
      <p:graphicFrame>
        <p:nvGraphicFramePr>
          <p:cNvPr id="9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730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229600"/>
              </a:tblGrid>
              <a:tr h="644794"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Астрономия – обязательный учебный предмет для старшеклассников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4794"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Начало преподавания астрономии – 2017 либо 2018 г по мере готовности школ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20898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По усмотрению школы преподавание астрономии возможно:</a:t>
                      </a:r>
                    </a:p>
                    <a:p>
                      <a:pPr marL="36000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в 11 классе весь год</a:t>
                      </a:r>
                    </a:p>
                    <a:p>
                      <a:pPr marL="36000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в 11 классе одно полугодие</a:t>
                      </a:r>
                    </a:p>
                    <a:p>
                      <a:pPr marL="36000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по пол года в 10 и 11 классах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4794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Школы самостоятельно перераспределяют часы учебного плана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для преподавания астрономии без ущерба для других предметов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4794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Астрономическая составляющая в курсе физики остаётся в прежнем объёме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4794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С 2019 г –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задания по астрономии будут включены в КИМ ЕГЭ по физике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6419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Учителям, которые будут преподавать астрономию, рекомендуется пройти курсы повышения квалификации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dirty="0" smtClean="0"/>
              <a:t>Предметные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smtClean="0"/>
              <a:t>Владение основополагающими астрономическими понятиями, теориями, законами и закономерностями</a:t>
            </a:r>
            <a:endParaRPr lang="ru-RU" dirty="0"/>
          </a:p>
        </p:txBody>
      </p:sp>
      <p:pic>
        <p:nvPicPr>
          <p:cNvPr id="4098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825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1" name="Скругленный прямоугольник 6"/>
          <p:cNvSpPr/>
          <p:nvPr/>
        </p:nvSpPr>
        <p:spPr bwMode="auto">
          <a:xfrm>
            <a:off x="5580112" y="3717032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6"/>
          <p:cNvSpPr/>
          <p:nvPr/>
        </p:nvSpPr>
        <p:spPr bwMode="auto">
          <a:xfrm>
            <a:off x="1043608" y="3789040"/>
            <a:ext cx="2880320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290"/>
            <a:ext cx="8568952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dirty="0" smtClean="0"/>
              <a:t>Предметные результаты.</a:t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smtClean="0"/>
              <a:t>Осознание роли отечественной науки в освоении и использовании космического пространства</a:t>
            </a:r>
            <a:endParaRPr lang="ru-RU" dirty="0"/>
          </a:p>
        </p:txBody>
      </p:sp>
      <p:pic>
        <p:nvPicPr>
          <p:cNvPr id="5122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3" name="Скругленный прямоугольник 6"/>
          <p:cNvSpPr/>
          <p:nvPr/>
        </p:nvSpPr>
        <p:spPr bwMode="auto">
          <a:xfrm>
            <a:off x="1619672" y="4365104"/>
            <a:ext cx="2880320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ru-RU" sz="3200" dirty="0" smtClean="0"/>
              <a:t>Методическое пособие</a:t>
            </a:r>
            <a:endParaRPr lang="ru-RU" sz="32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038600" cy="4752528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528392" cy="4752528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Структура </a:t>
            </a:r>
            <a:br>
              <a:rPr lang="ru-RU" sz="3600" dirty="0" smtClean="0"/>
            </a:br>
            <a:r>
              <a:rPr lang="ru-RU" sz="3600" dirty="0" smtClean="0"/>
              <a:t>методического пособия</a:t>
            </a:r>
            <a:endParaRPr lang="ru-RU" sz="3600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4294967295"/>
          </p:nvPr>
        </p:nvPicPr>
        <p:blipFill>
          <a:blip r:embed="rId2" cstate="print"/>
          <a:srcRect l="33511" t="50194" r="31188" b="15233"/>
          <a:stretch>
            <a:fillRect/>
          </a:stretch>
        </p:blipFill>
        <p:spPr bwMode="auto">
          <a:xfrm>
            <a:off x="4644008" y="2420888"/>
            <a:ext cx="4248472" cy="2592288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7504" y="1785007"/>
            <a:ext cx="435648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336699"/>
                </a:solidFill>
              </a:rPr>
              <a:t>Подробные рекомендации к каждому уроку.</a:t>
            </a:r>
          </a:p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 smtClean="0">
                <a:solidFill>
                  <a:srgbClr val="336699"/>
                </a:solidFill>
              </a:rPr>
              <a:t>  Дидактические единицы урока.</a:t>
            </a:r>
          </a:p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endParaRPr lang="ru-RU" sz="2400" dirty="0" smtClean="0">
              <a:solidFill>
                <a:srgbClr val="336699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rgbClr val="005CAB"/>
                </a:solidFill>
              </a:rPr>
              <a:t>  </a:t>
            </a:r>
            <a:r>
              <a:rPr lang="ru-RU" sz="2400" b="1" dirty="0" smtClean="0">
                <a:solidFill>
                  <a:srgbClr val="005CAB"/>
                </a:solidFill>
              </a:rPr>
              <a:t>Цели урока    </a:t>
            </a:r>
            <a:r>
              <a:rPr lang="ru-RU" sz="2400" dirty="0" smtClean="0">
                <a:solidFill>
                  <a:srgbClr val="005CAB"/>
                </a:solidFill>
              </a:rPr>
              <a:t>(личностные,   </a:t>
            </a:r>
            <a:r>
              <a:rPr lang="ru-RU" sz="2400" dirty="0" err="1" smtClean="0">
                <a:solidFill>
                  <a:srgbClr val="005CAB"/>
                </a:solidFill>
              </a:rPr>
              <a:t>метапредметные</a:t>
            </a:r>
            <a:r>
              <a:rPr lang="ru-RU" sz="2400" dirty="0" smtClean="0">
                <a:solidFill>
                  <a:srgbClr val="005CAB"/>
                </a:solidFill>
              </a:rPr>
              <a:t>, предметные)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37680" t="16144" r="35993" b="11079"/>
          <a:stretch>
            <a:fillRect/>
          </a:stretch>
        </p:blipFill>
        <p:spPr bwMode="auto">
          <a:xfrm>
            <a:off x="4535996" y="440668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7" name="Text Box 8"/>
          <p:cNvSpPr txBox="1">
            <a:spLocks noGrp="1" noChangeArrowheads="1"/>
          </p:cNvSpPr>
          <p:nvPr>
            <p:ph type="body" sz="half" idx="4294967295"/>
          </p:nvPr>
        </p:nvSpPr>
        <p:spPr bwMode="auto">
          <a:xfrm>
            <a:off x="179512" y="1196752"/>
            <a:ext cx="41767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  </a:t>
            </a:r>
            <a:r>
              <a:rPr lang="ru-RU" sz="3200" dirty="0" smtClean="0">
                <a:solidFill>
                  <a:srgbClr val="002060"/>
                </a:solidFill>
              </a:rPr>
              <a:t>Основной материал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ru-RU" sz="3200" dirty="0" smtClean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  Методические </a:t>
            </a:r>
            <a:r>
              <a:rPr lang="ru-RU" sz="3200" dirty="0">
                <a:solidFill>
                  <a:srgbClr val="002060"/>
                </a:solidFill>
              </a:rPr>
              <a:t>акценты </a:t>
            </a:r>
            <a:r>
              <a:rPr lang="ru-RU" sz="3200" dirty="0" smtClean="0">
                <a:solidFill>
                  <a:srgbClr val="002060"/>
                </a:solidFill>
              </a:rPr>
              <a:t>урока     </a:t>
            </a:r>
          </a:p>
        </p:txBody>
      </p:sp>
      <p:sp>
        <p:nvSpPr>
          <p:cNvPr id="8" name="Овал 7"/>
          <p:cNvSpPr/>
          <p:nvPr/>
        </p:nvSpPr>
        <p:spPr>
          <a:xfrm>
            <a:off x="4716016" y="1268760"/>
            <a:ext cx="1692188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724400" y="1880828"/>
            <a:ext cx="2367880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752020" y="764704"/>
            <a:ext cx="11881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37039" t="17692" r="35703" b="10000"/>
          <a:stretch>
            <a:fillRect/>
          </a:stretch>
        </p:blipFill>
        <p:spPr bwMode="auto">
          <a:xfrm>
            <a:off x="4644448" y="440668"/>
            <a:ext cx="3960000" cy="5724636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512" y="1772816"/>
            <a:ext cx="42484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  <a:cs typeface="+mn-cs"/>
              </a:rPr>
              <a:t>   </a:t>
            </a:r>
            <a:r>
              <a:rPr lang="ru-RU" sz="3200" dirty="0" smtClean="0">
                <a:solidFill>
                  <a:srgbClr val="002060"/>
                </a:solidFill>
              </a:rPr>
              <a:t>Домашнее задание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860032" y="2816932"/>
            <a:ext cx="1584176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5"/>
          <p:cNvPicPr>
            <a:picLocks/>
          </p:cNvPicPr>
          <p:nvPr/>
        </p:nvPicPr>
        <p:blipFill>
          <a:blip r:embed="rId2" cstate="print"/>
          <a:srcRect l="37680" t="17179" r="36024" b="11026"/>
          <a:stretch>
            <a:fillRect/>
          </a:stretch>
        </p:blipFill>
        <p:spPr bwMode="auto">
          <a:xfrm>
            <a:off x="4680452" y="332656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3528" y="1772816"/>
            <a:ext cx="37799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 Темы проектов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ru-RU" sz="3200" dirty="0" smtClean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Интернет-ресурсы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860032" y="908720"/>
            <a:ext cx="1404156" cy="3240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60032" y="1556792"/>
            <a:ext cx="1512168" cy="3240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38482" t="16923" r="35382" b="11026"/>
          <a:stretch>
            <a:fillRect/>
          </a:stretch>
        </p:blipFill>
        <p:spPr bwMode="auto">
          <a:xfrm>
            <a:off x="4716016" y="404664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9512" y="1844824"/>
            <a:ext cx="44279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Комментарии для учителя к решению задания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 flipV="1">
            <a:off x="4824028" y="2060848"/>
            <a:ext cx="3708412" cy="3960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32710" t="13077" r="31374" b="4103"/>
          <a:stretch>
            <a:fillRect/>
          </a:stretch>
        </p:blipFill>
        <p:spPr bwMode="auto">
          <a:xfrm>
            <a:off x="4716016" y="476672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5536" y="1916832"/>
            <a:ext cx="37084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  Задачи для подготовки к ЕГЭ по физике</a:t>
            </a:r>
          </a:p>
        </p:txBody>
      </p:sp>
      <p:sp>
        <p:nvSpPr>
          <p:cNvPr id="9" name="Овал 8"/>
          <p:cNvSpPr/>
          <p:nvPr/>
        </p:nvSpPr>
        <p:spPr>
          <a:xfrm>
            <a:off x="4895596" y="3573016"/>
            <a:ext cx="3096344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38161" t="17179" r="35863" b="11539"/>
          <a:stretch>
            <a:fillRect/>
          </a:stretch>
        </p:blipFill>
        <p:spPr bwMode="auto">
          <a:xfrm>
            <a:off x="4716016" y="476672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512" y="2060848"/>
            <a:ext cx="41399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  Проверочные и практические работы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256076" y="2024844"/>
            <a:ext cx="3096344" cy="5400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Письмо </a:t>
            </a:r>
            <a:r>
              <a:rPr lang="ru-RU" dirty="0" err="1" smtClean="0"/>
              <a:t>Минобрнауки</a:t>
            </a:r>
            <a:r>
              <a:rPr lang="ru-RU" dirty="0" smtClean="0"/>
              <a:t> №ТС194</a:t>
            </a:r>
            <a:r>
              <a:rPr lang="en-US" dirty="0" smtClean="0"/>
              <a:t>/</a:t>
            </a:r>
            <a:r>
              <a:rPr lang="ru-RU" dirty="0" smtClean="0"/>
              <a:t>08 от 20.06.2017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62720"/>
            <a:ext cx="8229600" cy="4000922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5" name="Скругленный прямоугольник 6"/>
          <p:cNvSpPr/>
          <p:nvPr/>
        </p:nvSpPr>
        <p:spPr bwMode="auto">
          <a:xfrm>
            <a:off x="611560" y="1916832"/>
            <a:ext cx="7920880" cy="64807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36718" t="13590" r="33939" b="6923"/>
          <a:stretch>
            <a:fillRect/>
          </a:stretch>
        </p:blipFill>
        <p:spPr bwMode="auto">
          <a:xfrm>
            <a:off x="4499992" y="404664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512" y="2132856"/>
            <a:ext cx="42844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  </a:t>
            </a:r>
            <a:r>
              <a:rPr lang="ru-RU" sz="3200" dirty="0" smtClean="0">
                <a:solidFill>
                  <a:srgbClr val="005CAB"/>
                </a:solidFill>
              </a:rPr>
              <a:t>Контрольные работы</a:t>
            </a:r>
          </a:p>
        </p:txBody>
      </p:sp>
      <p:sp>
        <p:nvSpPr>
          <p:cNvPr id="8" name="Овал 7"/>
          <p:cNvSpPr/>
          <p:nvPr/>
        </p:nvSpPr>
        <p:spPr>
          <a:xfrm>
            <a:off x="5363648" y="2780928"/>
            <a:ext cx="2160240" cy="6120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4490" t="8219" r="5099" b="5205"/>
          <a:stretch>
            <a:fillRect/>
          </a:stretch>
        </p:blipFill>
        <p:spPr>
          <a:xfrm>
            <a:off x="0" y="980728"/>
            <a:ext cx="9000000" cy="5040000"/>
          </a:xfrm>
          <a:prstGeom prst="rect">
            <a:avLst/>
          </a:prstGeom>
          <a:ln>
            <a:noFill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055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 l="4490" t="7733" r="5253" b="4800"/>
          <a:stretch>
            <a:fillRect/>
          </a:stretch>
        </p:blipFill>
        <p:spPr>
          <a:xfrm>
            <a:off x="0" y="1052736"/>
            <a:ext cx="9000000" cy="50400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11760" y="6165304"/>
            <a:ext cx="4896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Интерактивное оглавление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346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 l="4335" t="7671" r="5408" b="4932"/>
          <a:stretch>
            <a:fillRect/>
          </a:stretch>
        </p:blipFill>
        <p:spPr>
          <a:xfrm>
            <a:off x="0" y="1052736"/>
            <a:ext cx="9000000" cy="50400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915816" y="6237312"/>
            <a:ext cx="3456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Контекстный поиск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972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 l="4025" t="7671" r="5099" b="4384"/>
          <a:stretch>
            <a:fillRect/>
          </a:stretch>
        </p:blipFill>
        <p:spPr>
          <a:xfrm>
            <a:off x="0" y="1052736"/>
            <a:ext cx="9000000" cy="504000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07704" y="6165304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Возможность увеличения иллюстраций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65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3716" t="6575" r="6027" b="4932"/>
          <a:stretch>
            <a:fillRect/>
          </a:stretch>
        </p:blipFill>
        <p:spPr>
          <a:xfrm>
            <a:off x="0" y="1211759"/>
            <a:ext cx="9000000" cy="50400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79912" y="6396335"/>
            <a:ext cx="2448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Задания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15579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 l="4180" t="7671" r="5408" b="5753"/>
          <a:stretch>
            <a:fillRect/>
          </a:stretch>
        </p:blipFill>
        <p:spPr>
          <a:xfrm>
            <a:off x="0" y="1196752"/>
            <a:ext cx="9000000" cy="5040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63888" y="6396335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Анимации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32855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  <p:pic>
        <p:nvPicPr>
          <p:cNvPr id="102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51229" y="1600200"/>
            <a:ext cx="7241541" cy="4525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067944" y="5517232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Тесты</a:t>
            </a:r>
          </a:p>
        </p:txBody>
      </p:sp>
    </p:spTree>
    <p:extLst>
      <p:ext uri="{BB962C8B-B14F-4D97-AF65-F5344CB8AC3E}">
        <p14:creationId xmlns="" xmlns:p14="http://schemas.microsoft.com/office/powerpoint/2010/main" val="422728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t="5966" b="4830"/>
          <a:stretch>
            <a:fillRect/>
          </a:stretch>
        </p:blipFill>
        <p:spPr>
          <a:xfrm>
            <a:off x="0" y="1196752"/>
            <a:ext cx="9000000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75856" y="6237312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Слайд – шоу</a:t>
            </a:r>
          </a:p>
        </p:txBody>
      </p:sp>
    </p:spTree>
    <p:extLst>
      <p:ext uri="{BB962C8B-B14F-4D97-AF65-F5344CB8AC3E}">
        <p14:creationId xmlns="" xmlns:p14="http://schemas.microsoft.com/office/powerpoint/2010/main" val="39504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51229" y="1600200"/>
            <a:ext cx="7241541" cy="4525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9592" y="6093296"/>
            <a:ext cx="7560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5CAB"/>
                </a:solidFill>
              </a:rPr>
              <a:t>Перечень электронных  образовательных ресурсов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5867_big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148064" y="980728"/>
            <a:ext cx="3779837" cy="5676900"/>
          </a:xfrm>
          <a:ln>
            <a:solidFill>
              <a:srgbClr val="005CAB"/>
            </a:solidFill>
          </a:ln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79512" y="0"/>
            <a:ext cx="5184576" cy="198884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700" b="1" dirty="0" smtClean="0">
                <a:solidFill>
                  <a:srgbClr val="663300"/>
                </a:solidFill>
                <a:latin typeface="Georgia" pitchFamily="18" charset="0"/>
              </a:rPr>
              <a:t>Учебник   рекомендован  </a:t>
            </a:r>
            <a:r>
              <a:rPr lang="ru-RU" sz="1700" b="1" dirty="0">
                <a:solidFill>
                  <a:srgbClr val="663300"/>
                </a:solidFill>
                <a:latin typeface="Georgia" pitchFamily="18" charset="0"/>
              </a:rPr>
              <a:t>Министерством</a:t>
            </a:r>
            <a:br>
              <a:rPr lang="ru-RU" sz="1700" b="1" dirty="0">
                <a:solidFill>
                  <a:srgbClr val="663300"/>
                </a:solidFill>
                <a:latin typeface="Georgia" pitchFamily="18" charset="0"/>
              </a:rPr>
            </a:br>
            <a:r>
              <a:rPr lang="ru-RU" sz="1700" b="1" dirty="0">
                <a:solidFill>
                  <a:srgbClr val="663300"/>
                </a:solidFill>
                <a:latin typeface="Georgia" pitchFamily="18" charset="0"/>
              </a:rPr>
              <a:t>  образования и науки  РФ  и  </a:t>
            </a:r>
            <a:r>
              <a:rPr lang="ru-RU" sz="1700" b="1" dirty="0" smtClean="0">
                <a:solidFill>
                  <a:srgbClr val="663300"/>
                </a:solidFill>
                <a:latin typeface="Georgia" pitchFamily="18" charset="0"/>
              </a:rPr>
              <a:t>включен  в  </a:t>
            </a:r>
            <a:br>
              <a:rPr lang="ru-RU" sz="1700" b="1" dirty="0" smtClean="0">
                <a:solidFill>
                  <a:srgbClr val="663300"/>
                </a:solidFill>
                <a:latin typeface="Georgia" pitchFamily="18" charset="0"/>
              </a:rPr>
            </a:br>
            <a:r>
              <a:rPr lang="ru-RU" sz="1700" b="1" dirty="0" smtClean="0">
                <a:solidFill>
                  <a:srgbClr val="663300"/>
                </a:solidFill>
                <a:latin typeface="Georgia" pitchFamily="18" charset="0"/>
              </a:rPr>
              <a:t>Федеральный  </a:t>
            </a:r>
            <a:r>
              <a:rPr lang="ru-RU" sz="1700" b="1" dirty="0">
                <a:solidFill>
                  <a:srgbClr val="663300"/>
                </a:solidFill>
                <a:latin typeface="Georgia" pitchFamily="18" charset="0"/>
              </a:rPr>
              <a:t>перечень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1520" y="2060848"/>
            <a:ext cx="475252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336699"/>
                </a:solidFill>
              </a:rPr>
              <a:t>Единственный учебник по астрономии,  который неизменно входит в федеральный перечень (номер в действующем ФП 2.3.2.4.1.1)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ru-RU" sz="2000" b="1" dirty="0" smtClean="0">
              <a:solidFill>
                <a:srgbClr val="336699"/>
              </a:solidFill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336699"/>
                </a:solidFill>
              </a:rPr>
              <a:t>Полностью соответствует новым требованиям ФГОС и ФК ГОС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ru-RU" sz="2000" b="1" dirty="0" smtClean="0">
              <a:solidFill>
                <a:srgbClr val="336699"/>
              </a:solidFill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336699"/>
                </a:solidFill>
              </a:rPr>
              <a:t>Учебник классический по структуре, современный по содержанию</a:t>
            </a:r>
            <a:endParaRPr lang="ru-RU" sz="2400" b="1" dirty="0" smtClean="0">
              <a:solidFill>
                <a:srgbClr val="33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27584" y="4221088"/>
            <a:ext cx="7560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005CAB"/>
                </a:solidFill>
              </a:rPr>
              <a:t>Классная работа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960241"/>
            <a:ext cx="8229600" cy="16127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dirty="0" smtClean="0">
                <a:hlinkClick r:id="rId2"/>
              </a:rPr>
              <a:t>https://lecta.ru/</a:t>
            </a:r>
            <a:endParaRPr lang="ru-RU" sz="5400" dirty="0" smtClean="0"/>
          </a:p>
          <a:p>
            <a:endParaRPr lang="ru-RU" dirty="0" smtClean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27584" y="5085184"/>
            <a:ext cx="7560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005CAB"/>
                </a:solidFill>
              </a:rPr>
              <a:t>Контроль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43608" y="3429000"/>
            <a:ext cx="7560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005CAB"/>
                </a:solidFill>
              </a:rPr>
              <a:t>Электронные формы учебников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79512" y="2852936"/>
            <a:ext cx="8784976" cy="111612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Методическая служба по физике :</a:t>
            </a:r>
          </a:p>
        </p:txBody>
      </p:sp>
      <p:sp>
        <p:nvSpPr>
          <p:cNvPr id="12" name="Подзаголовок 5"/>
          <p:cNvSpPr txBox="1">
            <a:spLocks/>
          </p:cNvSpPr>
          <p:nvPr/>
        </p:nvSpPr>
        <p:spPr>
          <a:xfrm>
            <a:off x="0" y="3653644"/>
            <a:ext cx="9144000" cy="320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200" b="1" dirty="0" err="1" smtClean="0">
                <a:solidFill>
                  <a:schemeClr val="bg1"/>
                </a:solidFill>
              </a:rPr>
              <a:t>Опаловский</a:t>
            </a:r>
            <a:r>
              <a:rPr lang="ru-RU" sz="2200" b="1" dirty="0" smtClean="0">
                <a:solidFill>
                  <a:schemeClr val="bg1"/>
                </a:solidFill>
              </a:rPr>
              <a:t> Владимир Александрович              Долгих Елена Николаевна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>
              <a:spcBef>
                <a:spcPct val="20000"/>
              </a:spcBef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>
              <a:spcBef>
                <a:spcPct val="20000"/>
              </a:spcBef>
            </a:pPr>
            <a:r>
              <a:rPr lang="en-US" sz="2400" b="1" u="sng" dirty="0" smtClean="0">
                <a:solidFill>
                  <a:srgbClr val="ED1064"/>
                </a:solidFill>
              </a:rPr>
              <a:t>Opalovskiy.VA@rosuchebnik.ru</a:t>
            </a:r>
            <a:r>
              <a:rPr lang="en-US" sz="2400" b="1" dirty="0" smtClean="0">
                <a:solidFill>
                  <a:srgbClr val="ED1064"/>
                </a:solidFill>
              </a:rPr>
              <a:t>                    </a:t>
            </a:r>
            <a:r>
              <a:rPr lang="en-US" sz="2400" b="1" u="sng" dirty="0" smtClean="0">
                <a:solidFill>
                  <a:srgbClr val="ED1064"/>
                </a:solidFill>
              </a:rPr>
              <a:t>Dolgih.EN@rosuchebnik.ru</a:t>
            </a:r>
          </a:p>
          <a:p>
            <a:pPr>
              <a:spcBef>
                <a:spcPct val="20000"/>
              </a:spcBef>
            </a:pP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ru-RU" sz="2400" dirty="0" smtClean="0">
                <a:solidFill>
                  <a:schemeClr val="bg1"/>
                </a:solidFill>
              </a:rPr>
              <a:t>Тел.: 8-800-2000-550, </a:t>
            </a:r>
            <a:r>
              <a:rPr lang="ru-RU" sz="2400" dirty="0" err="1" smtClean="0">
                <a:solidFill>
                  <a:schemeClr val="bg1"/>
                </a:solidFill>
              </a:rPr>
              <a:t>доб</a:t>
            </a:r>
            <a:r>
              <a:rPr lang="ru-RU" sz="2400" dirty="0" smtClean="0">
                <a:solidFill>
                  <a:schemeClr val="bg1"/>
                </a:solidFill>
              </a:rPr>
              <a:t>. 28-46    Тел.: 8-800-2000-550, </a:t>
            </a:r>
            <a:r>
              <a:rPr lang="ru-RU" sz="2400" dirty="0" err="1" smtClean="0">
                <a:solidFill>
                  <a:schemeClr val="bg1"/>
                </a:solidFill>
              </a:rPr>
              <a:t>доб</a:t>
            </a:r>
            <a:r>
              <a:rPr lang="ru-RU" sz="2400" dirty="0" smtClean="0">
                <a:solidFill>
                  <a:schemeClr val="bg1"/>
                </a:solidFill>
              </a:rPr>
              <a:t>. 18-35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(звонки по России бесплатные)</a:t>
            </a:r>
          </a:p>
          <a:p>
            <a:pPr lvl="0" algn="ctr">
              <a:spcBef>
                <a:spcPct val="20000"/>
              </a:spcBef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 algn="ctr"/>
            <a:r>
              <a:rPr lang="ru-RU" dirty="0" smtClean="0"/>
              <a:t>Автор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1988840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10000"/>
                  </a:schemeClr>
                </a:solidFill>
              </a:rPr>
              <a:t>Борис Александрович Воронцов-Вельяминов</a:t>
            </a:r>
            <a:endParaRPr lang="ru-RU" sz="2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8" name="Picture 4" descr="Boris Vorontsov-Velyami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1734316" cy="25202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339752" y="2780928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Член-корреспондент Академии педагогических наук СССР, сотрудник Государственного астрономического института им. П.К. </a:t>
            </a:r>
            <a:r>
              <a:rPr lang="ru-RU" sz="2000" dirty="0" err="1" smtClean="0">
                <a:solidFill>
                  <a:schemeClr val="accent6">
                    <a:lumMod val="10000"/>
                  </a:schemeClr>
                </a:solidFill>
              </a:rPr>
              <a:t>Штенберга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, заслуженный деятель науки РСФСР. Награждён премией и медалью АН СССР за открытие новых астрономических объектов. Автор школьного учебника по астрономии.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Автор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476672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Борис Александрович Воронцов-Вельяминов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Picture 4" descr="Boris Vorontsov-Velyami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1734316" cy="25202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339752" y="1412776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Член-корреспондент Академии педагогических наук СССР, сотрудник Государственного астрономического института им. П.К. </a:t>
            </a:r>
            <a:r>
              <a:rPr lang="ru-RU" sz="2000" dirty="0" err="1" smtClean="0"/>
              <a:t>Штенберга</a:t>
            </a:r>
            <a:r>
              <a:rPr lang="ru-RU" sz="2000" dirty="0" smtClean="0"/>
              <a:t>, заслуженный деятель науки РСФСР. Награждён премией и медалью АН СССР за открытие новых астрономических объектов. Автор школьного учебника по астрономии.</a:t>
            </a:r>
          </a:p>
        </p:txBody>
      </p:sp>
      <p:pic>
        <p:nvPicPr>
          <p:cNvPr id="10" name="Picture 2" descr="http://ivbb.ru/domain_dependent/ivbb.ru/uploadify/161a457d78456f86f454a32796f334e4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29000"/>
            <a:ext cx="2267932" cy="3284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429000"/>
            <a:ext cx="2267932" cy="32849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Содержимое 6" descr="5867_big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3429000"/>
            <a:ext cx="2267932" cy="3284984"/>
          </a:xfrm>
          <a:prstGeom prst="rect">
            <a:avLst/>
          </a:prstGeom>
          <a:ln>
            <a:solidFill>
              <a:srgbClr val="005CAB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628800"/>
            <a:ext cx="2304255" cy="3325341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Состав УМК</a:t>
            </a:r>
            <a:br>
              <a:rPr lang="ru-RU" sz="3600" dirty="0" smtClean="0"/>
            </a:br>
            <a:r>
              <a:rPr lang="ru-RU" sz="3600" dirty="0" smtClean="0"/>
              <a:t>Астрономия  11 Базовый уровень</a:t>
            </a:r>
            <a:endParaRPr lang="ru-RU" sz="3600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1844824"/>
            <a:ext cx="45725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Учебник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 Рабочая программа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Методическое пособие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Электронная форма учебника</a:t>
            </a:r>
            <a:endParaRPr lang="ru-RU" sz="2400" dirty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9" name="Содержимое 6" descr="5867_big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484784"/>
            <a:ext cx="2267932" cy="3284984"/>
          </a:xfrm>
          <a:prstGeom prst="rect">
            <a:avLst/>
          </a:prstGeom>
          <a:ln>
            <a:solidFill>
              <a:srgbClr val="005CAB"/>
            </a:solidFill>
          </a:ln>
        </p:spPr>
      </p:pic>
      <p:pic>
        <p:nvPicPr>
          <p:cNvPr id="14" name="Содержимое 5"/>
          <p:cNvPicPr>
            <a:picLocks noGrp="1"/>
          </p:cNvPicPr>
          <p:nvPr>
            <p:ph idx="1"/>
          </p:nvPr>
        </p:nvPicPr>
        <p:blipFill>
          <a:blip r:embed="rId5" cstate="print"/>
          <a:srcRect l="34474" t="11026" r="32496" b="4103"/>
          <a:stretch>
            <a:fillRect/>
          </a:stretch>
        </p:blipFill>
        <p:spPr bwMode="auto">
          <a:xfrm>
            <a:off x="4355976" y="2924944"/>
            <a:ext cx="2304256" cy="3312368"/>
          </a:xfrm>
          <a:prstGeom prst="rect">
            <a:avLst/>
          </a:prstGeom>
          <a:ln>
            <a:solidFill>
              <a:srgbClr val="005CAB"/>
            </a:solidFill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9744" y="3284984"/>
            <a:ext cx="2304256" cy="3376067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Тема Office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4х3" id="{7C9DC303-742F-9041-ABA3-286BD215772F}" vid="{6298532F-199B-D144-8CF4-66E44EE92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</TotalTime>
  <Words>1197</Words>
  <Application>Microsoft Office PowerPoint</Application>
  <PresentationFormat>Экран (4:3)</PresentationFormat>
  <Paragraphs>274</Paragraphs>
  <Slides>61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УМК «Астрономия»  Базовый уровень 11 класс</vt:lpstr>
      <vt:lpstr>С 1 сентября 2017 года астрономия  становится обязательным учебным предметом</vt:lpstr>
      <vt:lpstr>Нормативные документы</vt:lpstr>
      <vt:lpstr>Основные положения</vt:lpstr>
      <vt:lpstr>Письмо Минобрнауки №ТС194/08 от 20.06.2017 </vt:lpstr>
      <vt:lpstr>Слайд 6</vt:lpstr>
      <vt:lpstr>Автор</vt:lpstr>
      <vt:lpstr>Автор</vt:lpstr>
      <vt:lpstr>Состав УМК Астрономия  11 Базовый уровень</vt:lpstr>
      <vt:lpstr>Рабочие программы</vt:lpstr>
      <vt:lpstr>Учебник</vt:lpstr>
      <vt:lpstr>Слайд 12</vt:lpstr>
      <vt:lpstr>Слайд 13</vt:lpstr>
      <vt:lpstr>Слайд 14</vt:lpstr>
      <vt:lpstr>Слайд 15</vt:lpstr>
      <vt:lpstr>Слайд 16</vt:lpstr>
      <vt:lpstr>Соответствие требований ФК ГОС к обязательному минимуму содержания основной образовательной программы по астрономии и содержания учебника</vt:lpstr>
      <vt:lpstr>Выдержка из требований ФК ГОС к обязательному минимуму содержания основной образовательной программе по физике (базовый и профильный уровни)</vt:lpstr>
      <vt:lpstr>Сравним программы по физике и астрономии</vt:lpstr>
      <vt:lpstr>Предмет астрономии</vt:lpstr>
      <vt:lpstr>Основы практической астрономии</vt:lpstr>
      <vt:lpstr>Законы движения небесных тел</vt:lpstr>
      <vt:lpstr>Солнечная система</vt:lpstr>
      <vt:lpstr>Методы астрономических исследований</vt:lpstr>
      <vt:lpstr>Звёзды</vt:lpstr>
      <vt:lpstr>Звёзды</vt:lpstr>
      <vt:lpstr>Звёзды</vt:lpstr>
      <vt:lpstr>Наша Галактика – Млечный Путь</vt:lpstr>
      <vt:lpstr>Галактики. Строение и эволюция Вселенной</vt:lpstr>
      <vt:lpstr>Соответствие учебника требованиям ФГОС</vt:lpstr>
      <vt:lpstr>Личностные результаты. Навыки учебно-исследовательской, проектной деятельности  </vt:lpstr>
      <vt:lpstr>Личностные результаты.  Формирование мышления, соответствующего современному развитию науки </vt:lpstr>
      <vt:lpstr>Метапредметные результаты.  Межпредметные понятия </vt:lpstr>
      <vt:lpstr>Метапредметные результаты.  Регулятивные УУД</vt:lpstr>
      <vt:lpstr>Метапредметные результаты.  Коммуникативные УУД</vt:lpstr>
      <vt:lpstr>Метапредметные результаты.  Познавательные УУД</vt:lpstr>
      <vt:lpstr>Предметные результаты.  Сформированность представлений о строении Солнечной системы</vt:lpstr>
      <vt:lpstr>Предметные результаты.  Сформированность представлений об эволюции звёзд и Вселенной</vt:lpstr>
      <vt:lpstr>Предметные результаты.  Сформированность представлений пространственно-временных масштабах Вселенной</vt:lpstr>
      <vt:lpstr>Предметные результаты.  Владение основополагающими астрономическими понятиями, теориями, законами и закономерностями</vt:lpstr>
      <vt:lpstr>Предметные результаты.  Осознание роли отечественной науки в освоении и использовании космического пространства</vt:lpstr>
      <vt:lpstr>Методическое пособие</vt:lpstr>
      <vt:lpstr>Структура  методического пособия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Слайд 61</vt:lpstr>
    </vt:vector>
  </TitlesOfParts>
  <Company>Drofa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</dc:title>
  <dc:creator>З.</dc:creator>
  <cp:lastModifiedBy>stelliferovskaya.nv</cp:lastModifiedBy>
  <cp:revision>250</cp:revision>
  <dcterms:created xsi:type="dcterms:W3CDTF">2017-05-24T14:24:06Z</dcterms:created>
  <dcterms:modified xsi:type="dcterms:W3CDTF">2017-08-11T11:48:45Z</dcterms:modified>
</cp:coreProperties>
</file>