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tiff" ContentType="image/tif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7" r:id="rId3"/>
    <p:sldId id="291" r:id="rId4"/>
    <p:sldId id="258" r:id="rId5"/>
    <p:sldId id="262" r:id="rId6"/>
    <p:sldId id="276" r:id="rId7"/>
    <p:sldId id="288" r:id="rId8"/>
    <p:sldId id="290" r:id="rId9"/>
    <p:sldId id="293" r:id="rId10"/>
    <p:sldId id="292" r:id="rId11"/>
  </p:sldIdLst>
  <p:sldSz cx="10693400" cy="7562850"/>
  <p:notesSz cx="10693400" cy="7562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AC8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188" y="-78"/>
      </p:cViewPr>
      <p:guideLst>
        <p:guide orient="horz" pos="2880"/>
        <p:guide pos="21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565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A9285-AC7C-47F9-9E09-04C2018AEFBA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66738"/>
            <a:ext cx="4010025" cy="2836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69975" y="3592513"/>
            <a:ext cx="8553450" cy="340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E3E96-1861-4BAF-9685-BAF124387E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3852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25274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04844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63439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79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1B8981"/>
                </a:solidFill>
                <a:latin typeface="Haettenschweiler"/>
                <a:cs typeface="Haettenschweile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1B8981"/>
                </a:solidFill>
                <a:latin typeface="Haettenschweiler"/>
                <a:cs typeface="Haettenschweile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514005" y="2069564"/>
            <a:ext cx="3981450" cy="42805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rgbClr val="40404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8/27/2019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1B8981"/>
                </a:solidFill>
                <a:latin typeface="Haettenschweiler"/>
                <a:cs typeface="Haettenschweile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8/27/2019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8/27/2019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1981" y="673570"/>
            <a:ext cx="9389437" cy="132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1B8981"/>
                </a:solidFill>
                <a:latin typeface="Haettenschweiler"/>
                <a:cs typeface="Haettenschweile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47291" y="1143476"/>
            <a:ext cx="8198817" cy="19602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7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cQvQgexSOA-1024x683.jpg"/>
          <p:cNvPicPr/>
          <p:nvPr/>
        </p:nvPicPr>
        <p:blipFill>
          <a:blip r:embed="rId3" cstate="print"/>
          <a:srcRect l="27843" r="23605"/>
          <a:stretch>
            <a:fillRect/>
          </a:stretch>
        </p:blipFill>
        <p:spPr bwMode="auto">
          <a:xfrm>
            <a:off x="6775460" y="1423971"/>
            <a:ext cx="3214710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03164" y="280963"/>
            <a:ext cx="1024831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kern="2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  <a:cs typeface="Arial Narrow"/>
              </a:rPr>
              <a:t>ЦЕНТР </a:t>
            </a:r>
            <a:r>
              <a:rPr lang="ru-RU" sz="3200" b="1" kern="200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  <a:cs typeface="Arial Narrow"/>
              </a:rPr>
              <a:t>МОЛОДЕЖНОГО ИННОВАЦИОННОГО ТВОРЧЕСТВА </a:t>
            </a:r>
            <a:br>
              <a:rPr lang="ru-RU" sz="3200" b="1" kern="200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  <a:cs typeface="Arial Narrow"/>
              </a:rPr>
            </a:br>
            <a:r>
              <a:rPr lang="ru-RU" sz="3200" b="1" kern="200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  <a:cs typeface="Arial Narrow"/>
              </a:rPr>
              <a:t>«ГЕФЕСТ»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 descr="https://pandia.ru/text/83/633/images/img3_4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792" y="2281227"/>
            <a:ext cx="5286412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2300" y="3095625"/>
            <a:ext cx="9389437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7695" algn="ctr">
              <a:lnSpc>
                <a:spcPct val="100000"/>
              </a:lnSpc>
            </a:pPr>
            <a:r>
              <a:rPr lang="ru-RU" sz="5400" b="1" spc="125" dirty="0" smtClean="0">
                <a:latin typeface="Arial Narrow" pitchFamily="34" charset="0"/>
              </a:rPr>
              <a:t>БЛАГОДАРЮ ЗА ВНИМАНИЕ!</a:t>
            </a:r>
            <a:endParaRPr sz="5400" b="1" spc="5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50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981" y="673570"/>
            <a:ext cx="9389437" cy="1384995"/>
          </a:xfrm>
        </p:spPr>
        <p:txBody>
          <a:bodyPr/>
          <a:lstStyle/>
          <a:p>
            <a:pPr algn="ctr"/>
            <a:r>
              <a:rPr lang="ru-RU" b="1" cap="all" dirty="0" smtClean="0">
                <a:latin typeface="Arial Narrow" panose="020B0606020202030204" pitchFamily="34" charset="0"/>
              </a:rPr>
              <a:t>Вовлеченность детей и молодежи в научно-техническую деятельность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74700" y="1952625"/>
            <a:ext cx="910456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соответствии с Указом Президента Российской Федерации от 7 мая 2012 года №599 «О мерах по реализации государственной политики в области образования и науки» к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2020 году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необходимо обеспечить охват не менее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75% детей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возрасте от 5 до 18 лет дополнительными общеобразовательными программами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7874" y="4567243"/>
            <a:ext cx="4067188" cy="2736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bject 19"/>
          <p:cNvSpPr/>
          <p:nvPr/>
        </p:nvSpPr>
        <p:spPr>
          <a:xfrm>
            <a:off x="1259992" y="1648130"/>
            <a:ext cx="8712200" cy="0"/>
          </a:xfrm>
          <a:custGeom>
            <a:avLst/>
            <a:gdLst/>
            <a:ahLst/>
            <a:cxnLst/>
            <a:rect l="l" t="t" r="r" b="b"/>
            <a:pathLst>
              <a:path w="8712200">
                <a:moveTo>
                  <a:pt x="0" y="0"/>
                </a:moveTo>
                <a:lnTo>
                  <a:pt x="8712009" y="0"/>
                </a:lnTo>
              </a:path>
            </a:pathLst>
          </a:custGeom>
          <a:ln w="26670">
            <a:solidFill>
              <a:srgbClr val="1B89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24361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792" y="423839"/>
            <a:ext cx="9389437" cy="461665"/>
          </a:xfrm>
        </p:spPr>
        <p:txBody>
          <a:bodyPr/>
          <a:lstStyle/>
          <a:p>
            <a:pPr algn="ctr"/>
            <a:r>
              <a:rPr lang="ru-RU" b="1" cap="all" dirty="0" smtClean="0">
                <a:latin typeface="Arial Narrow" panose="020B0606020202030204" pitchFamily="34" charset="0"/>
              </a:rPr>
              <a:t>География проекта</a:t>
            </a:r>
            <a:endParaRPr lang="ru-RU" b="1" cap="all" dirty="0">
              <a:latin typeface="Arial Narrow" panose="020B0606020202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17500" y="1375382"/>
            <a:ext cx="10051247" cy="591124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31792" y="1209657"/>
            <a:ext cx="88960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spc="170" dirty="0">
                <a:latin typeface="Times New Roman" pitchFamily="18" charset="0"/>
                <a:cs typeface="Times New Roman" pitchFamily="18" charset="0"/>
              </a:rPr>
              <a:t>В НАСТОЯЩЕЕ ВРЕМЯ НА ТЕРРИТОРИИ РОССИЙСКОЙ ФЕДЕРАЦИИ СОЗДАНО И РАБОТАЕТ БОЛЕЕ </a:t>
            </a:r>
            <a:r>
              <a:rPr lang="ru-RU" sz="2400" b="1" spc="170" dirty="0" smtClean="0">
                <a:latin typeface="Times New Roman" pitchFamily="18" charset="0"/>
                <a:cs typeface="Times New Roman" pitchFamily="18" charset="0"/>
              </a:rPr>
              <a:t>300 </a:t>
            </a:r>
            <a:r>
              <a:rPr lang="ru-RU" sz="2400" b="1" spc="170" dirty="0" smtClean="0"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lang="ru-RU" sz="2400" b="1" spc="170" dirty="0">
                <a:latin typeface="Times New Roman" pitchFamily="18" charset="0"/>
                <a:cs typeface="Times New Roman" pitchFamily="18" charset="0"/>
              </a:rPr>
              <a:t>В БОЛЕЕ ЧЕМ </a:t>
            </a:r>
            <a:r>
              <a:rPr lang="ru-RU" sz="2400" b="1" spc="170" dirty="0" smtClean="0">
                <a:latin typeface="Times New Roman" pitchFamily="18" charset="0"/>
                <a:cs typeface="Times New Roman" pitchFamily="18" charset="0"/>
              </a:rPr>
              <a:t>35 </a:t>
            </a:r>
            <a:r>
              <a:rPr lang="ru-RU" sz="2400" b="1" spc="170" dirty="0">
                <a:latin typeface="Times New Roman" pitchFamily="18" charset="0"/>
                <a:cs typeface="Times New Roman" pitchFamily="18" charset="0"/>
              </a:rPr>
              <a:t>РЕГИОНАХ. </a:t>
            </a:r>
            <a:endParaRPr lang="ru-RU" sz="2400" b="1" spc="17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26"/>
          <p:cNvSpPr/>
          <p:nvPr/>
        </p:nvSpPr>
        <p:spPr>
          <a:xfrm>
            <a:off x="1120292" y="1222982"/>
            <a:ext cx="8712200" cy="0"/>
          </a:xfrm>
          <a:custGeom>
            <a:avLst/>
            <a:gdLst/>
            <a:ahLst/>
            <a:cxnLst/>
            <a:rect l="l" t="t" r="r" b="b"/>
            <a:pathLst>
              <a:path w="8712200">
                <a:moveTo>
                  <a:pt x="0" y="0"/>
                </a:moveTo>
                <a:lnTo>
                  <a:pt x="8712009" y="0"/>
                </a:lnTo>
              </a:path>
            </a:pathLst>
          </a:custGeom>
          <a:ln w="26670">
            <a:solidFill>
              <a:srgbClr val="1B89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Овал 6"/>
          <p:cNvSpPr/>
          <p:nvPr/>
        </p:nvSpPr>
        <p:spPr>
          <a:xfrm>
            <a:off x="1585685" y="4699907"/>
            <a:ext cx="152400" cy="1524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8" name="Овал 7"/>
          <p:cNvSpPr/>
          <p:nvPr/>
        </p:nvSpPr>
        <p:spPr>
          <a:xfrm>
            <a:off x="1509485" y="4133850"/>
            <a:ext cx="152400" cy="1524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9" name="TextBox 8"/>
          <p:cNvSpPr txBox="1"/>
          <p:nvPr/>
        </p:nvSpPr>
        <p:spPr>
          <a:xfrm>
            <a:off x="1738085" y="4467225"/>
            <a:ext cx="7649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Москва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695420" y="3966091"/>
            <a:ext cx="14571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Санкт-Петербург</a:t>
            </a:r>
            <a:endParaRPr lang="ru-RU" sz="1400" dirty="0"/>
          </a:p>
        </p:txBody>
      </p:sp>
      <p:sp>
        <p:nvSpPr>
          <p:cNvPr id="11" name="Овал 10"/>
          <p:cNvSpPr/>
          <p:nvPr/>
        </p:nvSpPr>
        <p:spPr>
          <a:xfrm>
            <a:off x="5469170" y="5777984"/>
            <a:ext cx="152400" cy="1524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12" name="Прямоугольник 11"/>
          <p:cNvSpPr/>
          <p:nvPr/>
        </p:nvSpPr>
        <p:spPr>
          <a:xfrm>
            <a:off x="5554459" y="5683448"/>
            <a:ext cx="10887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400" b="1" dirty="0" smtClean="0">
                <a:solidFill>
                  <a:srgbClr val="FF0000"/>
                </a:solidFill>
              </a:rPr>
              <a:t>Красноярск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741767" y="5631654"/>
            <a:ext cx="152400" cy="1524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14" name="Прямоугольник 13"/>
          <p:cNvSpPr/>
          <p:nvPr/>
        </p:nvSpPr>
        <p:spPr>
          <a:xfrm>
            <a:off x="4889500" y="5457825"/>
            <a:ext cx="6316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400" dirty="0" smtClean="0"/>
              <a:t>Томск</a:t>
            </a:r>
            <a:endParaRPr lang="ru-RU" sz="1400" dirty="0"/>
          </a:p>
        </p:txBody>
      </p:sp>
      <p:sp>
        <p:nvSpPr>
          <p:cNvPr id="15" name="Овал 14"/>
          <p:cNvSpPr/>
          <p:nvPr/>
        </p:nvSpPr>
        <p:spPr>
          <a:xfrm>
            <a:off x="4702442" y="6539984"/>
            <a:ext cx="152400" cy="1524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16" name="Прямоугольник 15"/>
          <p:cNvSpPr/>
          <p:nvPr/>
        </p:nvSpPr>
        <p:spPr>
          <a:xfrm>
            <a:off x="4992845" y="6372225"/>
            <a:ext cx="8110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400" dirty="0" smtClean="0"/>
              <a:t>Барнаул</a:t>
            </a:r>
            <a:endParaRPr lang="ru-RU" sz="1400" dirty="0"/>
          </a:p>
        </p:txBody>
      </p:sp>
      <p:sp>
        <p:nvSpPr>
          <p:cNvPr id="17" name="Овал 16"/>
          <p:cNvSpPr/>
          <p:nvPr/>
        </p:nvSpPr>
        <p:spPr>
          <a:xfrm>
            <a:off x="4842670" y="6705413"/>
            <a:ext cx="152400" cy="1524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18" name="Прямоугольник 17"/>
          <p:cNvSpPr/>
          <p:nvPr/>
        </p:nvSpPr>
        <p:spPr>
          <a:xfrm>
            <a:off x="5092591" y="6596947"/>
            <a:ext cx="6351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400" dirty="0" smtClean="0"/>
              <a:t>Бийск</a:t>
            </a:r>
            <a:endParaRPr lang="ru-RU" sz="1400" dirty="0"/>
          </a:p>
        </p:txBody>
      </p:sp>
      <p:sp>
        <p:nvSpPr>
          <p:cNvPr id="19" name="Овал 18"/>
          <p:cNvSpPr/>
          <p:nvPr/>
        </p:nvSpPr>
        <p:spPr>
          <a:xfrm>
            <a:off x="4748712" y="6147316"/>
            <a:ext cx="152400" cy="1524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0" name="Прямоугольник 19"/>
          <p:cNvSpPr/>
          <p:nvPr/>
        </p:nvSpPr>
        <p:spPr>
          <a:xfrm>
            <a:off x="4813300" y="6140648"/>
            <a:ext cx="11929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400" dirty="0" smtClean="0"/>
              <a:t>Новосибирск</a:t>
            </a:r>
            <a:endParaRPr lang="ru-RU" sz="1400" dirty="0"/>
          </a:p>
        </p:txBody>
      </p:sp>
      <p:sp>
        <p:nvSpPr>
          <p:cNvPr id="21" name="Овал 20"/>
          <p:cNvSpPr/>
          <p:nvPr/>
        </p:nvSpPr>
        <p:spPr>
          <a:xfrm>
            <a:off x="4203700" y="5945743"/>
            <a:ext cx="152400" cy="1524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2" name="Прямоугольник 21"/>
          <p:cNvSpPr/>
          <p:nvPr/>
        </p:nvSpPr>
        <p:spPr>
          <a:xfrm>
            <a:off x="4305687" y="5835848"/>
            <a:ext cx="5838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400" dirty="0" smtClean="0"/>
              <a:t>Омск</a:t>
            </a:r>
            <a:endParaRPr lang="ru-RU" sz="1400" dirty="0"/>
          </a:p>
        </p:txBody>
      </p:sp>
      <p:sp>
        <p:nvSpPr>
          <p:cNvPr id="23" name="Овал 22"/>
          <p:cNvSpPr/>
          <p:nvPr/>
        </p:nvSpPr>
        <p:spPr>
          <a:xfrm>
            <a:off x="2692013" y="5816679"/>
            <a:ext cx="152400" cy="1524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4" name="Прямоугольник 23"/>
          <p:cNvSpPr/>
          <p:nvPr/>
        </p:nvSpPr>
        <p:spPr>
          <a:xfrm>
            <a:off x="2896847" y="5621893"/>
            <a:ext cx="4686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400" dirty="0" smtClean="0"/>
              <a:t>Уфа</a:t>
            </a:r>
            <a:endParaRPr lang="ru-RU" sz="1400" dirty="0"/>
          </a:p>
        </p:txBody>
      </p:sp>
      <p:sp>
        <p:nvSpPr>
          <p:cNvPr id="25" name="Овал 24"/>
          <p:cNvSpPr/>
          <p:nvPr/>
        </p:nvSpPr>
        <p:spPr>
          <a:xfrm>
            <a:off x="2050716" y="5503902"/>
            <a:ext cx="152400" cy="1524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6" name="Прямоугольник 25"/>
          <p:cNvSpPr/>
          <p:nvPr/>
        </p:nvSpPr>
        <p:spPr>
          <a:xfrm>
            <a:off x="1773202" y="5272325"/>
            <a:ext cx="7569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400" dirty="0" smtClean="0"/>
              <a:t>Самара</a:t>
            </a:r>
            <a:endParaRPr lang="ru-RU" sz="1400" dirty="0"/>
          </a:p>
        </p:txBody>
      </p:sp>
      <p:sp>
        <p:nvSpPr>
          <p:cNvPr id="27" name="Овал 26"/>
          <p:cNvSpPr/>
          <p:nvPr/>
        </p:nvSpPr>
        <p:spPr>
          <a:xfrm>
            <a:off x="1014162" y="6005036"/>
            <a:ext cx="152400" cy="1524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8" name="Прямоугольник 27"/>
          <p:cNvSpPr/>
          <p:nvPr/>
        </p:nvSpPr>
        <p:spPr>
          <a:xfrm>
            <a:off x="377486" y="5762625"/>
            <a:ext cx="10068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400" dirty="0" smtClean="0"/>
              <a:t>Краснодар</a:t>
            </a:r>
            <a:endParaRPr lang="ru-RU" sz="1400" dirty="0"/>
          </a:p>
        </p:txBody>
      </p:sp>
      <p:sp>
        <p:nvSpPr>
          <p:cNvPr id="29" name="Овал 28"/>
          <p:cNvSpPr/>
          <p:nvPr/>
        </p:nvSpPr>
        <p:spPr>
          <a:xfrm>
            <a:off x="1154413" y="5688568"/>
            <a:ext cx="152400" cy="1524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30" name="Прямоугольник 29"/>
          <p:cNvSpPr/>
          <p:nvPr/>
        </p:nvSpPr>
        <p:spPr>
          <a:xfrm>
            <a:off x="581008" y="5457825"/>
            <a:ext cx="13712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400" dirty="0" smtClean="0"/>
              <a:t>Ростов-на-Дону</a:t>
            </a:r>
            <a:endParaRPr lang="ru-RU" sz="1400" dirty="0"/>
          </a:p>
        </p:txBody>
      </p:sp>
      <p:sp>
        <p:nvSpPr>
          <p:cNvPr id="31" name="Овал 30"/>
          <p:cNvSpPr/>
          <p:nvPr/>
        </p:nvSpPr>
        <p:spPr>
          <a:xfrm>
            <a:off x="1379572" y="5820370"/>
            <a:ext cx="152400" cy="1524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32" name="Прямоугольник 31"/>
          <p:cNvSpPr/>
          <p:nvPr/>
        </p:nvSpPr>
        <p:spPr>
          <a:xfrm>
            <a:off x="1689100" y="5652611"/>
            <a:ext cx="9648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400" dirty="0" smtClean="0"/>
              <a:t>Волгоград</a:t>
            </a:r>
            <a:endParaRPr lang="ru-RU" sz="1400" dirty="0"/>
          </a:p>
        </p:txBody>
      </p:sp>
      <p:sp>
        <p:nvSpPr>
          <p:cNvPr id="33" name="Овал 32"/>
          <p:cNvSpPr/>
          <p:nvPr/>
        </p:nvSpPr>
        <p:spPr>
          <a:xfrm>
            <a:off x="1165275" y="5121354"/>
            <a:ext cx="152400" cy="1524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34" name="Прямоугольник 33"/>
          <p:cNvSpPr/>
          <p:nvPr/>
        </p:nvSpPr>
        <p:spPr>
          <a:xfrm>
            <a:off x="1231900" y="4924425"/>
            <a:ext cx="8992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400" dirty="0" smtClean="0"/>
              <a:t>Белгород</a:t>
            </a:r>
            <a:endParaRPr lang="ru-RU" sz="1400" dirty="0"/>
          </a:p>
        </p:txBody>
      </p:sp>
      <p:sp>
        <p:nvSpPr>
          <p:cNvPr id="35" name="Овал 34"/>
          <p:cNvSpPr/>
          <p:nvPr/>
        </p:nvSpPr>
        <p:spPr>
          <a:xfrm>
            <a:off x="3335383" y="3887561"/>
            <a:ext cx="152400" cy="1524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36" name="Прямоугольник 35"/>
          <p:cNvSpPr/>
          <p:nvPr/>
        </p:nvSpPr>
        <p:spPr>
          <a:xfrm>
            <a:off x="3687613" y="3719802"/>
            <a:ext cx="11255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400" dirty="0" smtClean="0"/>
              <a:t>Архангельск</a:t>
            </a:r>
            <a:endParaRPr lang="ru-RU" sz="1400" dirty="0"/>
          </a:p>
        </p:txBody>
      </p:sp>
      <p:sp>
        <p:nvSpPr>
          <p:cNvPr id="37" name="Овал 36"/>
          <p:cNvSpPr/>
          <p:nvPr/>
        </p:nvSpPr>
        <p:spPr>
          <a:xfrm>
            <a:off x="6350852" y="6296211"/>
            <a:ext cx="152400" cy="1524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38" name="Прямоугольник 37"/>
          <p:cNvSpPr/>
          <p:nvPr/>
        </p:nvSpPr>
        <p:spPr>
          <a:xfrm>
            <a:off x="6609050" y="6147316"/>
            <a:ext cx="7857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400" dirty="0" smtClean="0"/>
              <a:t>Иркутск</a:t>
            </a:r>
            <a:endParaRPr lang="ru-RU" sz="1400" dirty="0"/>
          </a:p>
        </p:txBody>
      </p:sp>
      <p:sp>
        <p:nvSpPr>
          <p:cNvPr id="39" name="Овал 38"/>
          <p:cNvSpPr/>
          <p:nvPr/>
        </p:nvSpPr>
        <p:spPr>
          <a:xfrm>
            <a:off x="6681381" y="6523077"/>
            <a:ext cx="152400" cy="1524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40" name="Прямоугольник 39"/>
          <p:cNvSpPr/>
          <p:nvPr/>
        </p:nvSpPr>
        <p:spPr>
          <a:xfrm>
            <a:off x="6794500" y="6355318"/>
            <a:ext cx="8526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400" dirty="0" smtClean="0"/>
              <a:t>Улан-Удэ</a:t>
            </a:r>
            <a:endParaRPr lang="ru-RU" sz="1400" dirty="0"/>
          </a:p>
        </p:txBody>
      </p:sp>
      <p:sp>
        <p:nvSpPr>
          <p:cNvPr id="41" name="Овал 40"/>
          <p:cNvSpPr/>
          <p:nvPr/>
        </p:nvSpPr>
        <p:spPr>
          <a:xfrm>
            <a:off x="5077243" y="3991570"/>
            <a:ext cx="152400" cy="1524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42" name="Прямоугольник 41"/>
          <p:cNvSpPr/>
          <p:nvPr/>
        </p:nvSpPr>
        <p:spPr>
          <a:xfrm>
            <a:off x="5373276" y="3823811"/>
            <a:ext cx="9188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400" dirty="0" smtClean="0"/>
              <a:t>Норильск</a:t>
            </a:r>
            <a:endParaRPr lang="ru-RU" sz="1400" dirty="0"/>
          </a:p>
        </p:txBody>
      </p:sp>
      <p:sp>
        <p:nvSpPr>
          <p:cNvPr id="43" name="Овал 42"/>
          <p:cNvSpPr/>
          <p:nvPr/>
        </p:nvSpPr>
        <p:spPr>
          <a:xfrm>
            <a:off x="4287609" y="4799052"/>
            <a:ext cx="152400" cy="1524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44" name="Прямоугольник 43"/>
          <p:cNvSpPr/>
          <p:nvPr/>
        </p:nvSpPr>
        <p:spPr>
          <a:xfrm>
            <a:off x="4356100" y="4543425"/>
            <a:ext cx="14684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400" dirty="0" smtClean="0"/>
              <a:t>Ханты-Мансийск</a:t>
            </a:r>
            <a:endParaRPr lang="ru-RU" sz="1400" dirty="0"/>
          </a:p>
        </p:txBody>
      </p:sp>
      <p:sp>
        <p:nvSpPr>
          <p:cNvPr id="45" name="Овал 44"/>
          <p:cNvSpPr/>
          <p:nvPr/>
        </p:nvSpPr>
        <p:spPr>
          <a:xfrm>
            <a:off x="2693513" y="5000829"/>
            <a:ext cx="152400" cy="1524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47" name="Овал 46"/>
          <p:cNvSpPr/>
          <p:nvPr/>
        </p:nvSpPr>
        <p:spPr>
          <a:xfrm>
            <a:off x="2527300" y="5244584"/>
            <a:ext cx="152400" cy="1524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48" name="Прямоугольник 47"/>
          <p:cNvSpPr/>
          <p:nvPr/>
        </p:nvSpPr>
        <p:spPr>
          <a:xfrm>
            <a:off x="2679700" y="5076825"/>
            <a:ext cx="8034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400" dirty="0" smtClean="0"/>
              <a:t>Саранск</a:t>
            </a:r>
            <a:endParaRPr lang="ru-RU" sz="1400" dirty="0"/>
          </a:p>
        </p:txBody>
      </p:sp>
      <p:sp>
        <p:nvSpPr>
          <p:cNvPr id="49" name="Овал 48"/>
          <p:cNvSpPr/>
          <p:nvPr/>
        </p:nvSpPr>
        <p:spPr>
          <a:xfrm>
            <a:off x="1551463" y="4869418"/>
            <a:ext cx="152400" cy="1524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50" name="Прямоугольник 49"/>
          <p:cNvSpPr/>
          <p:nvPr/>
        </p:nvSpPr>
        <p:spPr>
          <a:xfrm>
            <a:off x="1765300" y="4692848"/>
            <a:ext cx="8483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400" dirty="0" smtClean="0"/>
              <a:t>Обнинск</a:t>
            </a:r>
            <a:endParaRPr lang="ru-RU" sz="1400" dirty="0"/>
          </a:p>
        </p:txBody>
      </p:sp>
      <p:sp>
        <p:nvSpPr>
          <p:cNvPr id="51" name="Овал 50"/>
          <p:cNvSpPr/>
          <p:nvPr/>
        </p:nvSpPr>
        <p:spPr>
          <a:xfrm>
            <a:off x="4182441" y="5054100"/>
            <a:ext cx="152400" cy="1524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52" name="Прямоугольник 51"/>
          <p:cNvSpPr/>
          <p:nvPr/>
        </p:nvSpPr>
        <p:spPr>
          <a:xfrm>
            <a:off x="4279900" y="4921448"/>
            <a:ext cx="7825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400" dirty="0" smtClean="0"/>
              <a:t>Тюмень</a:t>
            </a:r>
            <a:endParaRPr lang="ru-RU" sz="1400" dirty="0"/>
          </a:p>
        </p:txBody>
      </p:sp>
      <p:sp>
        <p:nvSpPr>
          <p:cNvPr id="53" name="Овал 52"/>
          <p:cNvSpPr/>
          <p:nvPr/>
        </p:nvSpPr>
        <p:spPr>
          <a:xfrm>
            <a:off x="3438242" y="5092184"/>
            <a:ext cx="152400" cy="1524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54" name="Прямоугольник 53"/>
          <p:cNvSpPr/>
          <p:nvPr/>
        </p:nvSpPr>
        <p:spPr>
          <a:xfrm>
            <a:off x="3517900" y="5150048"/>
            <a:ext cx="1219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400" dirty="0" smtClean="0"/>
              <a:t>Екатеринбург</a:t>
            </a:r>
            <a:endParaRPr lang="ru-RU" sz="1400" dirty="0"/>
          </a:p>
        </p:txBody>
      </p:sp>
      <p:sp>
        <p:nvSpPr>
          <p:cNvPr id="55" name="Овал 54"/>
          <p:cNvSpPr/>
          <p:nvPr/>
        </p:nvSpPr>
        <p:spPr>
          <a:xfrm>
            <a:off x="1179262" y="6431704"/>
            <a:ext cx="152400" cy="1524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56" name="Прямоугольник 55"/>
          <p:cNvSpPr/>
          <p:nvPr/>
        </p:nvSpPr>
        <p:spPr>
          <a:xfrm>
            <a:off x="1308100" y="6597848"/>
            <a:ext cx="8210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400" dirty="0" smtClean="0"/>
              <a:t>Назрань</a:t>
            </a:r>
            <a:endParaRPr lang="ru-RU" sz="1400" dirty="0"/>
          </a:p>
        </p:txBody>
      </p:sp>
      <p:sp>
        <p:nvSpPr>
          <p:cNvPr id="57" name="Овал 56"/>
          <p:cNvSpPr/>
          <p:nvPr/>
        </p:nvSpPr>
        <p:spPr>
          <a:xfrm>
            <a:off x="3287244" y="4694277"/>
            <a:ext cx="152400" cy="1524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58" name="Прямоугольник 57"/>
          <p:cNvSpPr/>
          <p:nvPr/>
        </p:nvSpPr>
        <p:spPr>
          <a:xfrm>
            <a:off x="3441700" y="4526518"/>
            <a:ext cx="6880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400" dirty="0" smtClean="0"/>
              <a:t>Пермь</a:t>
            </a:r>
            <a:endParaRPr lang="ru-RU" sz="1400" dirty="0"/>
          </a:p>
        </p:txBody>
      </p:sp>
      <p:sp>
        <p:nvSpPr>
          <p:cNvPr id="59" name="Овал 58"/>
          <p:cNvSpPr/>
          <p:nvPr/>
        </p:nvSpPr>
        <p:spPr>
          <a:xfrm>
            <a:off x="5575300" y="5991225"/>
            <a:ext cx="152400" cy="1524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60" name="Прямоугольник 59"/>
          <p:cNvSpPr/>
          <p:nvPr/>
        </p:nvSpPr>
        <p:spPr>
          <a:xfrm>
            <a:off x="5657712" y="5923432"/>
            <a:ext cx="12688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400" dirty="0" smtClean="0"/>
              <a:t>Железногорск</a:t>
            </a:r>
            <a:endParaRPr lang="ru-RU" sz="1400" dirty="0"/>
          </a:p>
        </p:txBody>
      </p:sp>
      <p:sp>
        <p:nvSpPr>
          <p:cNvPr id="61" name="Овал 60"/>
          <p:cNvSpPr/>
          <p:nvPr/>
        </p:nvSpPr>
        <p:spPr>
          <a:xfrm>
            <a:off x="4056477" y="5479254"/>
            <a:ext cx="152400" cy="1524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62" name="Прямоугольник 61"/>
          <p:cNvSpPr/>
          <p:nvPr/>
        </p:nvSpPr>
        <p:spPr>
          <a:xfrm>
            <a:off x="4127500" y="5333062"/>
            <a:ext cx="6992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400" dirty="0" smtClean="0"/>
              <a:t>Курган</a:t>
            </a:r>
            <a:endParaRPr lang="ru-RU" sz="1400" dirty="0"/>
          </a:p>
        </p:txBody>
      </p:sp>
      <p:sp>
        <p:nvSpPr>
          <p:cNvPr id="63" name="Овал 62"/>
          <p:cNvSpPr/>
          <p:nvPr/>
        </p:nvSpPr>
        <p:spPr>
          <a:xfrm>
            <a:off x="2732146" y="4623707"/>
            <a:ext cx="152400" cy="1524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64" name="Прямоугольник 63"/>
          <p:cNvSpPr/>
          <p:nvPr/>
        </p:nvSpPr>
        <p:spPr>
          <a:xfrm>
            <a:off x="2755900" y="4388048"/>
            <a:ext cx="7113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400" dirty="0" smtClean="0"/>
              <a:t>Казань</a:t>
            </a:r>
            <a:endParaRPr lang="ru-RU" sz="1400" dirty="0"/>
          </a:p>
        </p:txBody>
      </p:sp>
      <p:sp>
        <p:nvSpPr>
          <p:cNvPr id="65" name="Овал 64"/>
          <p:cNvSpPr/>
          <p:nvPr/>
        </p:nvSpPr>
        <p:spPr>
          <a:xfrm>
            <a:off x="2603500" y="5350907"/>
            <a:ext cx="152400" cy="1524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66" name="Прямоугольник 65"/>
          <p:cNvSpPr/>
          <p:nvPr/>
        </p:nvSpPr>
        <p:spPr>
          <a:xfrm>
            <a:off x="2845038" y="5229225"/>
            <a:ext cx="6447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400" dirty="0" smtClean="0"/>
              <a:t>Пенза</a:t>
            </a:r>
            <a:endParaRPr lang="ru-RU" sz="1400" dirty="0"/>
          </a:p>
        </p:txBody>
      </p:sp>
      <p:sp>
        <p:nvSpPr>
          <p:cNvPr id="67" name="Овал 66"/>
          <p:cNvSpPr/>
          <p:nvPr/>
        </p:nvSpPr>
        <p:spPr>
          <a:xfrm>
            <a:off x="2617313" y="5517728"/>
            <a:ext cx="152400" cy="1524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68" name="Прямоугольник 67"/>
          <p:cNvSpPr/>
          <p:nvPr/>
        </p:nvSpPr>
        <p:spPr>
          <a:xfrm>
            <a:off x="2853659" y="5393293"/>
            <a:ext cx="7961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400" dirty="0" smtClean="0"/>
              <a:t>Саратов</a:t>
            </a:r>
            <a:endParaRPr lang="ru-RU" sz="1400" dirty="0"/>
          </a:p>
        </p:txBody>
      </p:sp>
      <p:sp>
        <p:nvSpPr>
          <p:cNvPr id="69" name="Овал 68"/>
          <p:cNvSpPr/>
          <p:nvPr/>
        </p:nvSpPr>
        <p:spPr>
          <a:xfrm>
            <a:off x="1711909" y="4450318"/>
            <a:ext cx="152400" cy="1524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70" name="Прямоугольник 69"/>
          <p:cNvSpPr/>
          <p:nvPr/>
        </p:nvSpPr>
        <p:spPr>
          <a:xfrm>
            <a:off x="1938169" y="4282559"/>
            <a:ext cx="8009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400" dirty="0" smtClean="0"/>
              <a:t>Вологда</a:t>
            </a:r>
            <a:endParaRPr lang="ru-RU" sz="1400" dirty="0"/>
          </a:p>
        </p:txBody>
      </p:sp>
      <p:sp>
        <p:nvSpPr>
          <p:cNvPr id="71" name="Овал 70"/>
          <p:cNvSpPr/>
          <p:nvPr/>
        </p:nvSpPr>
        <p:spPr>
          <a:xfrm>
            <a:off x="2099796" y="3887561"/>
            <a:ext cx="152400" cy="1524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72" name="Прямоугольник 71"/>
          <p:cNvSpPr/>
          <p:nvPr/>
        </p:nvSpPr>
        <p:spPr>
          <a:xfrm>
            <a:off x="2220156" y="3564493"/>
            <a:ext cx="12400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400" dirty="0" smtClean="0"/>
              <a:t>Петрозаводск</a:t>
            </a:r>
            <a:endParaRPr lang="ru-RU" sz="1400" dirty="0"/>
          </a:p>
        </p:txBody>
      </p:sp>
      <p:sp>
        <p:nvSpPr>
          <p:cNvPr id="73" name="Овал 72"/>
          <p:cNvSpPr/>
          <p:nvPr/>
        </p:nvSpPr>
        <p:spPr>
          <a:xfrm>
            <a:off x="1867590" y="5533072"/>
            <a:ext cx="152400" cy="1524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74" name="Прямоугольник 73"/>
          <p:cNvSpPr/>
          <p:nvPr/>
        </p:nvSpPr>
        <p:spPr>
          <a:xfrm>
            <a:off x="1917700" y="5531048"/>
            <a:ext cx="8386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400" dirty="0" smtClean="0"/>
              <a:t>Сызрань</a:t>
            </a:r>
            <a:endParaRPr lang="ru-RU" sz="1400" dirty="0"/>
          </a:p>
        </p:txBody>
      </p:sp>
      <p:sp>
        <p:nvSpPr>
          <p:cNvPr id="75" name="Овал 74"/>
          <p:cNvSpPr/>
          <p:nvPr/>
        </p:nvSpPr>
        <p:spPr>
          <a:xfrm>
            <a:off x="1925959" y="5205123"/>
            <a:ext cx="152400" cy="1524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77" name="Овал 76"/>
          <p:cNvSpPr/>
          <p:nvPr/>
        </p:nvSpPr>
        <p:spPr>
          <a:xfrm>
            <a:off x="2695760" y="6081236"/>
            <a:ext cx="152400" cy="1524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78" name="Прямоугольник 77"/>
          <p:cNvSpPr/>
          <p:nvPr/>
        </p:nvSpPr>
        <p:spPr>
          <a:xfrm>
            <a:off x="2905078" y="6064448"/>
            <a:ext cx="9176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400" dirty="0" smtClean="0"/>
              <a:t>Оренбург</a:t>
            </a:r>
            <a:endParaRPr lang="ru-RU" sz="1400" dirty="0"/>
          </a:p>
        </p:txBody>
      </p:sp>
      <p:sp>
        <p:nvSpPr>
          <p:cNvPr id="79" name="Овал 78"/>
          <p:cNvSpPr/>
          <p:nvPr/>
        </p:nvSpPr>
        <p:spPr>
          <a:xfrm>
            <a:off x="2347190" y="5136322"/>
            <a:ext cx="152400" cy="1524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80" name="Прямоугольник 79"/>
          <p:cNvSpPr/>
          <p:nvPr/>
        </p:nvSpPr>
        <p:spPr>
          <a:xfrm>
            <a:off x="2531546" y="4772025"/>
            <a:ext cx="7456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400" dirty="0" smtClean="0"/>
              <a:t>Тамбов</a:t>
            </a:r>
            <a:endParaRPr lang="ru-RU" sz="1400" dirty="0"/>
          </a:p>
        </p:txBody>
      </p:sp>
      <p:sp>
        <p:nvSpPr>
          <p:cNvPr id="81" name="Овал 80"/>
          <p:cNvSpPr/>
          <p:nvPr/>
        </p:nvSpPr>
        <p:spPr>
          <a:xfrm>
            <a:off x="1139972" y="6675477"/>
            <a:ext cx="152400" cy="1524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82" name="Прямоугольник 81"/>
          <p:cNvSpPr/>
          <p:nvPr/>
        </p:nvSpPr>
        <p:spPr>
          <a:xfrm>
            <a:off x="1388994" y="6369248"/>
            <a:ext cx="7457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400" dirty="0" smtClean="0"/>
              <a:t>Алания</a:t>
            </a:r>
            <a:endParaRPr lang="ru-RU" sz="1400" dirty="0"/>
          </a:p>
        </p:txBody>
      </p:sp>
      <p:sp>
        <p:nvSpPr>
          <p:cNvPr id="83" name="Овал 82"/>
          <p:cNvSpPr/>
          <p:nvPr/>
        </p:nvSpPr>
        <p:spPr>
          <a:xfrm>
            <a:off x="1506770" y="6216729"/>
            <a:ext cx="152400" cy="1524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84" name="Прямоугольник 83"/>
          <p:cNvSpPr/>
          <p:nvPr/>
        </p:nvSpPr>
        <p:spPr>
          <a:xfrm>
            <a:off x="1536700" y="5991225"/>
            <a:ext cx="9588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400" dirty="0" smtClean="0"/>
              <a:t>Астрахань</a:t>
            </a:r>
            <a:endParaRPr lang="ru-RU" sz="1400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2000565" y="4924425"/>
            <a:ext cx="7553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400" dirty="0" smtClean="0"/>
              <a:t>Липецк</a:t>
            </a:r>
            <a:endParaRPr lang="ru-RU" sz="14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2832100" y="4921448"/>
            <a:ext cx="9620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400" dirty="0" smtClean="0"/>
              <a:t>Ульяновск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379419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9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6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3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7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4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6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1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6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8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5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2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6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9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6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6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6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3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6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6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47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6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4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6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61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6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8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6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75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6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82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6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89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6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96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6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3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6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1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6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17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6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24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6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31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6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38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6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45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6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52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6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59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6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66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6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73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6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8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6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87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6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94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6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1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6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08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6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15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6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22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6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29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6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36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6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43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6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6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357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6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64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6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71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6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78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6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85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6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92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6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99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6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406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6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413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6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42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6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427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6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34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6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441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6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448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6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455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6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462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6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469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6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476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6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483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6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49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6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497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6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04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6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11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6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518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6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525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6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532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6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539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6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/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 animBg="1"/>
      <p:bldP spid="30" grpId="0"/>
      <p:bldP spid="31" grpId="0" animBg="1"/>
      <p:bldP spid="32" grpId="0"/>
      <p:bldP spid="33" grpId="0" animBg="1"/>
      <p:bldP spid="34" grpId="0"/>
      <p:bldP spid="35" grpId="0" animBg="1"/>
      <p:bldP spid="36" grpId="0"/>
      <p:bldP spid="37" grpId="0" animBg="1"/>
      <p:bldP spid="38" grpId="0"/>
      <p:bldP spid="39" grpId="0" animBg="1"/>
      <p:bldP spid="40" grpId="0"/>
      <p:bldP spid="41" grpId="0" animBg="1"/>
      <p:bldP spid="42" grpId="0"/>
      <p:bldP spid="43" grpId="0" animBg="1"/>
      <p:bldP spid="44" grpId="0"/>
      <p:bldP spid="45" grpId="0" animBg="1"/>
      <p:bldP spid="47" grpId="0" animBg="1"/>
      <p:bldP spid="48" grpId="0"/>
      <p:bldP spid="49" grpId="0" animBg="1"/>
      <p:bldP spid="50" grpId="0"/>
      <p:bldP spid="51" grpId="0" animBg="1"/>
      <p:bldP spid="52" grpId="0"/>
      <p:bldP spid="53" grpId="0" animBg="1"/>
      <p:bldP spid="54" grpId="0"/>
      <p:bldP spid="55" grpId="0" animBg="1"/>
      <p:bldP spid="56" grpId="0"/>
      <p:bldP spid="57" grpId="0" animBg="1"/>
      <p:bldP spid="58" grpId="0"/>
      <p:bldP spid="59" grpId="0" animBg="1"/>
      <p:bldP spid="60" grpId="0"/>
      <p:bldP spid="61" grpId="0" animBg="1"/>
      <p:bldP spid="62" grpId="0"/>
      <p:bldP spid="63" grpId="0" animBg="1"/>
      <p:bldP spid="64" grpId="0"/>
      <p:bldP spid="65" grpId="0" animBg="1"/>
      <p:bldP spid="66" grpId="0"/>
      <p:bldP spid="67" grpId="0" animBg="1"/>
      <p:bldP spid="68" grpId="0"/>
      <p:bldP spid="69" grpId="0" animBg="1"/>
      <p:bldP spid="70" grpId="0"/>
      <p:bldP spid="71" grpId="0" animBg="1"/>
      <p:bldP spid="72" grpId="0"/>
      <p:bldP spid="73" grpId="0" animBg="1"/>
      <p:bldP spid="74" grpId="0"/>
      <p:bldP spid="75" grpId="0" animBg="1"/>
      <p:bldP spid="77" grpId="0" animBg="1"/>
      <p:bldP spid="78" grpId="0"/>
      <p:bldP spid="79" grpId="0" animBg="1"/>
      <p:bldP spid="80" grpId="0"/>
      <p:bldP spid="81" grpId="0" animBg="1"/>
      <p:bldP spid="82" grpId="0"/>
      <p:bldP spid="83" grpId="0" animBg="1"/>
      <p:bldP spid="84" grpId="0"/>
      <p:bldP spid="76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603" y="200025"/>
            <a:ext cx="10001320" cy="1846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ctr">
              <a:lnSpc>
                <a:spcPct val="100000"/>
              </a:lnSpc>
            </a:pPr>
            <a:r>
              <a:rPr b="1" dirty="0" smtClean="0">
                <a:latin typeface="Arial Narrow" pitchFamily="34" charset="0"/>
                <a:cs typeface="Arial Narrow"/>
              </a:rPr>
              <a:t>ЦЕЛЬ</a:t>
            </a:r>
            <a:r>
              <a:rPr lang="ru-RU" b="1" dirty="0" smtClean="0">
                <a:latin typeface="Arial Narrow" pitchFamily="34" charset="0"/>
                <a:cs typeface="Arial Narrow"/>
              </a:rPr>
              <a:t> ДЕЯТЕЛЬНОСТИ ЦМИТ</a:t>
            </a:r>
            <a:r>
              <a:rPr b="1" dirty="0" smtClean="0">
                <a:latin typeface="Arial Narrow" pitchFamily="34" charset="0"/>
                <a:cs typeface="Arial Narrow"/>
              </a:rPr>
              <a:t>: </a:t>
            </a:r>
            <a:r>
              <a:rPr b="1" dirty="0">
                <a:latin typeface="Arial Narrow" pitchFamily="34" charset="0"/>
                <a:cs typeface="Arial Narrow"/>
              </a:rPr>
              <a:t>ФОРМИРОВАНИЕ ОСНОВ НАУЧНО-ТЕХНИЧЕСКОГО ТВОРЧЕСТВА, </a:t>
            </a:r>
            <a:r>
              <a:rPr b="1" dirty="0" smtClean="0">
                <a:latin typeface="Arial Narrow" pitchFamily="34" charset="0"/>
                <a:cs typeface="Arial Narrow"/>
              </a:rPr>
              <a:t>ВЫЯВЛЕНИЕ </a:t>
            </a:r>
            <a:r>
              <a:rPr b="1" dirty="0">
                <a:latin typeface="Arial Narrow" pitchFamily="34" charset="0"/>
                <a:cs typeface="Arial Narrow"/>
              </a:rPr>
              <a:t>И РАЗВИТИЕ ПОТЕНЦИАЛА </a:t>
            </a:r>
            <a:r>
              <a:rPr b="1" dirty="0" smtClean="0">
                <a:latin typeface="Arial Narrow" pitchFamily="34" charset="0"/>
                <a:cs typeface="Arial Narrow"/>
              </a:rPr>
              <a:t>ДЕТЕЙ</a:t>
            </a:r>
            <a:r>
              <a:rPr lang="ru-RU" b="1" dirty="0" smtClean="0">
                <a:latin typeface="Arial Narrow" pitchFamily="34" charset="0"/>
                <a:cs typeface="Arial Narrow"/>
              </a:rPr>
              <a:t> </a:t>
            </a:r>
            <a:r>
              <a:rPr b="1" dirty="0" smtClean="0">
                <a:latin typeface="Arial Narrow" pitchFamily="34" charset="0"/>
                <a:cs typeface="Arial Narrow"/>
              </a:rPr>
              <a:t>И </a:t>
            </a:r>
            <a:r>
              <a:rPr b="1" dirty="0">
                <a:latin typeface="Arial Narrow" pitchFamily="34" charset="0"/>
                <a:cs typeface="Arial Narrow"/>
              </a:rPr>
              <a:t>МОЛОДЕЖИ В ИНТЕРЕСАХ ИННОВАЦИОННОЙ ЭКОНОМИКИ РОССИИ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4602" y="2387064"/>
            <a:ext cx="5572164" cy="30777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99415" algn="just">
              <a:lnSpc>
                <a:spcPct val="100000"/>
              </a:lnSpc>
            </a:pPr>
            <a:r>
              <a:rPr sz="2000" b="1" spc="40" dirty="0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ЦМИ</a:t>
            </a:r>
            <a:r>
              <a:rPr sz="2000" b="1" spc="90" dirty="0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2000" b="1" spc="95" dirty="0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sz="2000" b="1" spc="9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7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sz="2000" b="1" spc="6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2000" b="1" spc="3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2000" b="1" spc="9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6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площадк</a:t>
            </a:r>
            <a:r>
              <a:rPr sz="2000" b="1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2000" b="1" spc="95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10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sz="2000" b="1" spc="50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sz="2000" b="1" spc="25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2000" b="1" spc="25" dirty="0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55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ин</a:t>
            </a:r>
            <a:r>
              <a:rPr sz="2000" b="1" spc="50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sz="2000" b="1" spc="75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енерно-</a:t>
            </a:r>
            <a:r>
              <a:rPr sz="2000" b="1" spc="45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2000" b="1" spc="65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ехн</a:t>
            </a:r>
            <a:r>
              <a:rPr sz="2000" b="1" spc="50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2000" b="1" spc="80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чес</a:t>
            </a:r>
            <a:r>
              <a:rPr sz="2000" b="1" spc="75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sz="2000" b="1" spc="100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2000" b="1" spc="60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sz="2000" b="1" spc="30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2000" b="1" spc="95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7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2000" b="1" spc="9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во</a:t>
            </a:r>
            <a:r>
              <a:rPr sz="2000" b="1" spc="7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sz="2000" b="1" spc="9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че</a:t>
            </a:r>
            <a:r>
              <a:rPr sz="2000" b="1" spc="11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2000" b="1" spc="7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2000" b="1" spc="6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2000" b="1" spc="1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sz="2000" b="1" spc="9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4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де</a:t>
            </a:r>
            <a:r>
              <a:rPr sz="2000" b="1" spc="2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2000" b="1" spc="6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ей</a:t>
            </a:r>
            <a:r>
              <a:rPr sz="2000" b="1" spc="5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1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2000" b="1" spc="9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5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мол</a:t>
            </a:r>
            <a:r>
              <a:rPr sz="2000" b="1" spc="4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2000" b="1" spc="2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дежи</a:t>
            </a:r>
            <a:r>
              <a:rPr sz="2000" b="1" spc="-1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sz="2000" b="1" spc="9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6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оснащенны</a:t>
            </a:r>
            <a:r>
              <a:rPr sz="2000" b="1" spc="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sz="2000" b="1" spc="9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8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2000" b="1" spc="5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овременным</a:t>
            </a:r>
            <a:endParaRPr sz="2000" b="1" dirty="0">
              <a:latin typeface="Times New Roman" pitchFamily="18" charset="0"/>
              <a:cs typeface="Times New Roman" pitchFamily="18" charset="0"/>
            </a:endParaRPr>
          </a:p>
          <a:p>
            <a:pPr marL="12700" marR="104139" algn="just">
              <a:lnSpc>
                <a:spcPct val="100000"/>
              </a:lnSpc>
            </a:pPr>
            <a:r>
              <a:rPr sz="2000" b="1" spc="7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обо</a:t>
            </a:r>
            <a:r>
              <a:rPr sz="2000" b="1" spc="6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sz="2000" b="1" spc="5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sz="2000" b="1" spc="-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sz="2000" b="1" spc="5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ование</a:t>
            </a:r>
            <a:r>
              <a:rPr sz="2000" b="1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sz="2000" b="1" spc="9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8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цифрово</a:t>
            </a:r>
            <a:r>
              <a:rPr sz="2000" b="1" spc="5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sz="2000" b="1" spc="3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2000" b="1" spc="9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8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произв</a:t>
            </a:r>
            <a:r>
              <a:rPr sz="2000" b="1" spc="7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2000" b="1" spc="4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sz="2000" b="1" spc="7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2000" b="1" spc="7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2000" b="1" spc="4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ва,</a:t>
            </a:r>
            <a:r>
              <a:rPr sz="2000" b="1" spc="4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5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sz="2000" b="1" spc="-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sz="2000" b="1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sz="2000" b="1" spc="9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7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sz="2000" b="1" spc="6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sz="2000" b="1" spc="7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ольник</a:t>
            </a:r>
            <a:r>
              <a:rPr sz="2000" b="1" spc="1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2000" b="1" spc="9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1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2000" b="1" spc="9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11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sz="2000" b="1" spc="5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sz="2000" b="1" spc="-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sz="2000" b="1" spc="7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ен</a:t>
            </a:r>
            <a:r>
              <a:rPr sz="2000" b="1" spc="5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2000" b="1" spc="-1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sz="2000" b="1" spc="9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6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мо</a:t>
            </a:r>
            <a:r>
              <a:rPr sz="2000" b="1" spc="8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sz="2000" b="1" spc="10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sz="2000" b="1" spc="3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2000" b="1" spc="9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8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получи</a:t>
            </a:r>
            <a:r>
              <a:rPr sz="2000" b="1" spc="6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2000" b="1" spc="3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sz="2000" b="1" spc="1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7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знани</a:t>
            </a:r>
            <a:r>
              <a:rPr sz="2000" b="1" spc="1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sz="2000" b="1" spc="9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1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2000" b="1" spc="9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6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навык</a:t>
            </a:r>
            <a:r>
              <a:rPr sz="2000" b="1" spc="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2000" b="1" spc="9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2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2000" b="1" spc="9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65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обла</a:t>
            </a:r>
            <a:r>
              <a:rPr sz="2000" b="1" spc="85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2000" b="1" spc="75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2000" b="1" spc="15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2000" b="1" spc="95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100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3D</a:t>
            </a:r>
            <a:r>
              <a:rPr lang="ru-RU" sz="2000" b="1" spc="100" dirty="0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75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spc="75" dirty="0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75" dirty="0" err="1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прое</a:t>
            </a:r>
            <a:r>
              <a:rPr sz="2000" b="1" spc="100" dirty="0" err="1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sz="2000" b="1" spc="75" dirty="0" err="1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2000" b="1" spc="70" dirty="0" err="1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2000" b="1" spc="75" dirty="0" err="1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рования</a:t>
            </a:r>
            <a:r>
              <a:rPr sz="2000" b="1" spc="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sz="2000" b="1" spc="9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 пр</a:t>
            </a:r>
            <a:r>
              <a:rPr sz="2000" b="1" spc="7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2000" b="1" spc="6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2000" b="1" spc="7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от</a:t>
            </a:r>
            <a:r>
              <a:rPr sz="2000" b="1" spc="7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ипирования,</a:t>
            </a:r>
            <a:r>
              <a:rPr sz="2000" b="1" spc="7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 выполнени</a:t>
            </a:r>
            <a:r>
              <a:rPr sz="2000" b="1" spc="1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sz="2000" b="1" spc="9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7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фрезерных</a:t>
            </a:r>
            <a:r>
              <a:rPr sz="2000" b="1" spc="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sz="2000" b="1" spc="9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55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2000" b="1" spc="85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ок</a:t>
            </a:r>
            <a:r>
              <a:rPr sz="2000" b="1" spc="65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арных</a:t>
            </a:r>
            <a:r>
              <a:rPr sz="2000" b="1" spc="65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b="1" spc="65" dirty="0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120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2000" b="1" spc="65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лесарных</a:t>
            </a:r>
            <a:r>
              <a:rPr sz="2000" b="1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sz="2000" b="1" spc="9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7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па</a:t>
            </a:r>
            <a:r>
              <a:rPr sz="2000" b="1" spc="6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яльных</a:t>
            </a:r>
            <a:r>
              <a:rPr sz="2000" b="1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sz="2000" b="1" spc="95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95" dirty="0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65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эле</a:t>
            </a:r>
            <a:r>
              <a:rPr sz="2000" b="1" spc="90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sz="2000" b="1" spc="75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тромон</a:t>
            </a:r>
            <a:r>
              <a:rPr sz="2000" b="1" spc="45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2000" b="1" spc="60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ажных </a:t>
            </a:r>
            <a:r>
              <a:rPr sz="2000" b="1" spc="75" dirty="0" err="1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раб</a:t>
            </a:r>
            <a:r>
              <a:rPr sz="2000" b="1" spc="60" dirty="0" err="1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2000" b="1" spc="-25" dirty="0" err="1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2000" b="1" spc="-7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17544" y="5767540"/>
            <a:ext cx="8711958" cy="17953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59992" y="2083829"/>
            <a:ext cx="8712200" cy="0"/>
          </a:xfrm>
          <a:custGeom>
            <a:avLst/>
            <a:gdLst/>
            <a:ahLst/>
            <a:cxnLst/>
            <a:rect l="l" t="t" r="r" b="b"/>
            <a:pathLst>
              <a:path w="8712200">
                <a:moveTo>
                  <a:pt x="0" y="0"/>
                </a:moveTo>
                <a:lnTo>
                  <a:pt x="8712009" y="0"/>
                </a:lnTo>
              </a:path>
            </a:pathLst>
          </a:custGeom>
          <a:ln w="26670">
            <a:solidFill>
              <a:srgbClr val="1B89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6418270" y="2424103"/>
            <a:ext cx="39290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Целевая аудитория: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Школьники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Студенты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Предприниматели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1981" y="673570"/>
            <a:ext cx="9389437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7695" marR="5080" algn="ctr">
              <a:lnSpc>
                <a:spcPct val="100000"/>
              </a:lnSpc>
            </a:pPr>
            <a:r>
              <a:rPr lang="ru-RU" sz="6000" b="1" dirty="0" smtClean="0">
                <a:latin typeface="Arial Narrow"/>
                <a:cs typeface="Arial Narrow"/>
              </a:rPr>
              <a:t>ЗАДАЧИ ЦМИТ:</a:t>
            </a:r>
            <a:endParaRPr lang="ru-RU" sz="6000" b="1" dirty="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4602" y="1638285"/>
            <a:ext cx="4929222" cy="33291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Создание</a:t>
            </a:r>
            <a:r>
              <a:rPr sz="2400" b="1" dirty="0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условий для </a:t>
            </a:r>
            <a:r>
              <a:rPr sz="2400" b="1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выявления </a:t>
            </a:r>
            <a:r>
              <a:rPr sz="2400" b="1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b="1" dirty="0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поддержки </a:t>
            </a:r>
            <a:r>
              <a:rPr sz="2400" b="1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творческой активности </a:t>
            </a:r>
            <a:r>
              <a:rPr sz="2400" b="1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sz="2400" b="1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sz="2400" b="1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молодежи </a:t>
            </a:r>
            <a:endParaRPr lang="ru-RU" sz="2400" b="1" dirty="0" smtClean="0">
              <a:solidFill>
                <a:srgbClr val="40404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24765">
              <a:lnSpc>
                <a:spcPct val="100000"/>
              </a:lnSpc>
            </a:pPr>
            <a:r>
              <a:rPr sz="2400" b="1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sz="2400" b="1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научно-технической сфере</a:t>
            </a:r>
            <a:endParaRPr sz="2400" b="1" dirty="0">
              <a:latin typeface="Times New Roman" pitchFamily="18" charset="0"/>
              <a:cs typeface="Times New Roman" pitchFamily="18" charset="0"/>
            </a:endParaRPr>
          </a:p>
          <a:p>
            <a:pPr marL="12700" marR="69215">
              <a:lnSpc>
                <a:spcPct val="10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sz="2400" b="1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Вовлечение </a:t>
            </a:r>
            <a:r>
              <a:rPr sz="2400" b="1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sz="2400" b="1" dirty="0" err="1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сопровождение</a:t>
            </a:r>
            <a:r>
              <a:rPr sz="2400" b="1" dirty="0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sz="2400" b="1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 м</a:t>
            </a:r>
            <a:r>
              <a:rPr sz="2400" b="1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олодежи</a:t>
            </a:r>
            <a:r>
              <a:rPr sz="2400" b="1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sz="2400" b="1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занятых</a:t>
            </a:r>
            <a:r>
              <a:rPr lang="ru-RU" sz="2400" b="1" dirty="0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научно-техническим </a:t>
            </a:r>
            <a:r>
              <a:rPr sz="2400" b="1" dirty="0" err="1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творчеством</a:t>
            </a:r>
            <a:endParaRPr lang="ru-RU" sz="2400" b="1" dirty="0" smtClean="0">
              <a:solidFill>
                <a:srgbClr val="40404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endParaRPr lang="ru-RU" sz="2000" dirty="0">
              <a:solidFill>
                <a:srgbClr val="404041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endParaRPr sz="20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46700" y="1709723"/>
            <a:ext cx="5703890" cy="27135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861694">
              <a:lnSpc>
                <a:spcPct val="100000"/>
              </a:lnSpc>
              <a:buFont typeface="Arial" pitchFamily="34" charset="0"/>
              <a:buChar char="•"/>
            </a:pPr>
            <a:r>
              <a:rPr sz="2400" b="1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sz="2400" b="1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научно-</a:t>
            </a:r>
            <a:r>
              <a:rPr lang="ru-RU" sz="2400" b="1" dirty="0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sz="2400" b="1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етодической</a:t>
            </a:r>
            <a:r>
              <a:rPr sz="2400" b="1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2400" b="1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ехнологической </a:t>
            </a:r>
            <a:r>
              <a:rPr sz="2400" b="1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базы </a:t>
            </a:r>
            <a:r>
              <a:rPr sz="2400" b="1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ru-RU" sz="2400" b="1" dirty="0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научно-технического </a:t>
            </a:r>
            <a:r>
              <a:rPr sz="2400" b="1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творчества</a:t>
            </a:r>
            <a:endParaRPr sz="2400" b="1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Предоставление </a:t>
            </a:r>
            <a:r>
              <a:rPr lang="ru-RU" sz="2400" b="1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участникам </a:t>
            </a:r>
            <a:r>
              <a:rPr lang="ru-RU" sz="2400" b="1" dirty="0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равных возможностей </a:t>
            </a:r>
            <a:r>
              <a:rPr lang="ru-RU" sz="2400" b="1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развития и самореализации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12700" marR="294005">
              <a:lnSpc>
                <a:spcPct val="100000"/>
              </a:lnSpc>
            </a:pPr>
            <a:endParaRPr sz="2400" dirty="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259992" y="1648130"/>
            <a:ext cx="8712200" cy="0"/>
          </a:xfrm>
          <a:custGeom>
            <a:avLst/>
            <a:gdLst/>
            <a:ahLst/>
            <a:cxnLst/>
            <a:rect l="l" t="t" r="r" b="b"/>
            <a:pathLst>
              <a:path w="8712200">
                <a:moveTo>
                  <a:pt x="0" y="0"/>
                </a:moveTo>
                <a:lnTo>
                  <a:pt x="8712009" y="0"/>
                </a:lnTo>
              </a:path>
            </a:pathLst>
          </a:custGeom>
          <a:ln w="26670">
            <a:solidFill>
              <a:srgbClr val="1B89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Прямоугольник 14"/>
          <p:cNvSpPr/>
          <p:nvPr/>
        </p:nvSpPr>
        <p:spPr>
          <a:xfrm>
            <a:off x="1060420" y="4852995"/>
            <a:ext cx="92869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ru-RU" sz="2400" b="1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Содействие воспитанию </a:t>
            </a:r>
            <a:r>
              <a:rPr lang="ru-RU" sz="2400" b="1" dirty="0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нового ориентированного </a:t>
            </a:r>
          </a:p>
          <a:p>
            <a:pPr marL="12700" algn="just">
              <a:lnSpc>
                <a:spcPct val="100000"/>
              </a:lnSpc>
            </a:pPr>
            <a:r>
              <a:rPr lang="ru-RU" sz="2400" b="1" dirty="0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инновационные решения и практические </a:t>
            </a:r>
            <a:r>
              <a:rPr lang="ru-RU" sz="2400" b="1" dirty="0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результаты поколения </a:t>
            </a:r>
            <a:r>
              <a:rPr lang="ru-RU" sz="2400" b="1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россиян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1981" y="673570"/>
            <a:ext cx="9389437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7695">
              <a:lnSpc>
                <a:spcPct val="100000"/>
              </a:lnSpc>
            </a:pPr>
            <a:r>
              <a:rPr b="1" spc="125" dirty="0">
                <a:latin typeface="Arial Narrow" pitchFamily="34" charset="0"/>
              </a:rPr>
              <a:t>НАБО</a:t>
            </a:r>
            <a:r>
              <a:rPr b="1" spc="10" dirty="0">
                <a:latin typeface="Arial Narrow" pitchFamily="34" charset="0"/>
              </a:rPr>
              <a:t>Р</a:t>
            </a:r>
            <a:r>
              <a:rPr b="1" spc="170" dirty="0">
                <a:latin typeface="Arial Narrow" pitchFamily="34" charset="0"/>
              </a:rPr>
              <a:t> </a:t>
            </a:r>
            <a:r>
              <a:rPr lang="ru-RU" b="1" spc="170" dirty="0" smtClean="0">
                <a:latin typeface="Arial Narrow" pitchFamily="34" charset="0"/>
              </a:rPr>
              <a:t>ОСНОВНОГО </a:t>
            </a:r>
            <a:r>
              <a:rPr b="1" spc="75" dirty="0" smtClean="0">
                <a:latin typeface="Arial Narrow" pitchFamily="34" charset="0"/>
              </a:rPr>
              <a:t>ОБОРУДОВАНИ</a:t>
            </a:r>
            <a:r>
              <a:rPr b="1" spc="-40" dirty="0" smtClean="0">
                <a:latin typeface="Arial Narrow" pitchFamily="34" charset="0"/>
              </a:rPr>
              <a:t>Я</a:t>
            </a:r>
            <a:r>
              <a:rPr b="1" spc="170" dirty="0" smtClean="0">
                <a:latin typeface="Arial Narrow" pitchFamily="34" charset="0"/>
              </a:rPr>
              <a:t> </a:t>
            </a:r>
            <a:r>
              <a:rPr b="1" spc="30" dirty="0">
                <a:latin typeface="Arial Narrow" pitchFamily="34" charset="0"/>
              </a:rPr>
              <a:t>В</a:t>
            </a:r>
            <a:r>
              <a:rPr b="1" spc="170" dirty="0">
                <a:latin typeface="Arial Narrow" pitchFamily="34" charset="0"/>
              </a:rPr>
              <a:t> </a:t>
            </a:r>
            <a:r>
              <a:rPr b="1" spc="50" dirty="0">
                <a:latin typeface="Arial Narrow" pitchFamily="34" charset="0"/>
              </a:rPr>
              <a:t>ЦМИТ: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8916" y="1548864"/>
            <a:ext cx="5572163" cy="52239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430">
              <a:lnSpc>
                <a:spcPct val="144400"/>
              </a:lnSpc>
              <a:buFont typeface="Arial" pitchFamily="34" charset="0"/>
              <a:buChar char="•"/>
            </a:pPr>
            <a:r>
              <a:rPr sz="2000" b="1" spc="-4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sz="2000" b="1" spc="11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2000" b="1" spc="7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2000" b="1" spc="9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рой</a:t>
            </a:r>
            <a:r>
              <a:rPr sz="2000" b="1" spc="11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2000" b="1" spc="7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2000" b="1" spc="8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2000" b="1" spc="3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2000" b="1" spc="9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7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лазерно</a:t>
            </a:r>
            <a:r>
              <a:rPr sz="2000" b="1" spc="1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sz="2000" b="1" spc="9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7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резки/</a:t>
            </a:r>
            <a:r>
              <a:rPr sz="2000" b="1" spc="5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sz="2000" b="1" spc="7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равировки.</a:t>
            </a:r>
            <a:r>
              <a:rPr sz="2000" b="1" spc="7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7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Рулонны</a:t>
            </a:r>
            <a:r>
              <a:rPr sz="2000" b="1" spc="1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sz="2000" b="1" spc="9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6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ре</a:t>
            </a:r>
            <a:r>
              <a:rPr sz="2000" b="1" spc="7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sz="2000" b="1" spc="6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ущи</a:t>
            </a:r>
            <a:r>
              <a:rPr sz="2000" b="1" spc="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sz="2000" b="1" spc="9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7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пл</a:t>
            </a:r>
            <a:r>
              <a:rPr sz="2000" b="1" spc="5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2000" b="1" spc="12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2000" b="1" spc="6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2000" b="1" spc="5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sz="2000" b="1" spc="5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р.</a:t>
            </a:r>
            <a:endParaRPr sz="2000" b="1" dirty="0">
              <a:latin typeface="Times New Roman" pitchFamily="18" charset="0"/>
              <a:cs typeface="Times New Roman" pitchFamily="18" charset="0"/>
            </a:endParaRPr>
          </a:p>
          <a:p>
            <a:pPr marL="12700" marR="125730">
              <a:lnSpc>
                <a:spcPct val="100000"/>
              </a:lnSpc>
              <a:spcBef>
                <a:spcPts val="800"/>
              </a:spcBef>
              <a:buFont typeface="Arial" pitchFamily="34" charset="0"/>
              <a:buChar char="•"/>
            </a:pPr>
            <a:r>
              <a:rPr sz="2000" b="1" spc="7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Прецизионны</a:t>
            </a:r>
            <a:r>
              <a:rPr sz="2000" b="1" spc="1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sz="2000" b="1" spc="9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7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2000" b="1" spc="9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2000" b="1" spc="6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2000" b="1" spc="9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2000" b="1" spc="6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льны</a:t>
            </a:r>
            <a:r>
              <a:rPr sz="2000" b="1" spc="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sz="2000" b="1" spc="9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7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фрезерный</a:t>
            </a:r>
            <a:r>
              <a:rPr sz="2000" b="1" spc="6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11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2000" b="1" spc="6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2000" b="1" spc="6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анок.</a:t>
            </a:r>
            <a:endParaRPr sz="2000" b="1" dirty="0"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lnSpc>
                <a:spcPct val="144400"/>
              </a:lnSpc>
              <a:buFont typeface="Arial" pitchFamily="34" charset="0"/>
              <a:buChar char="•"/>
            </a:pPr>
            <a:r>
              <a:rPr sz="2000" b="1" spc="7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2000" b="1" spc="9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2000" b="1" spc="6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2000" b="1" spc="9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2000" b="1" spc="6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льны</a:t>
            </a:r>
            <a:r>
              <a:rPr sz="2000" b="1" spc="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sz="2000" b="1" spc="9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7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цифрово</a:t>
            </a:r>
            <a:r>
              <a:rPr sz="2000" b="1" spc="2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sz="2000" b="1" spc="9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6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2000" b="1" spc="9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2000" b="1" spc="9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sz="2000" b="1" spc="7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арны</a:t>
            </a:r>
            <a:r>
              <a:rPr sz="2000" b="1" spc="1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sz="2000" b="1" spc="9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11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2000" b="1" spc="6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2000" b="1" spc="6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анок. </a:t>
            </a:r>
            <a:r>
              <a:rPr sz="2000" b="1" spc="-3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2000" b="1" spc="12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sz="2000" b="1" spc="6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ехмерны</a:t>
            </a:r>
            <a:r>
              <a:rPr sz="2000" b="1" spc="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sz="2000" b="1" spc="9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8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прин</a:t>
            </a:r>
            <a:r>
              <a:rPr sz="2000" b="1" spc="5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2000" b="1" spc="5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еры.</a:t>
            </a:r>
            <a:endParaRPr sz="2000" b="1" dirty="0">
              <a:latin typeface="Times New Roman" pitchFamily="18" charset="0"/>
              <a:cs typeface="Times New Roman" pitchFamily="18" charset="0"/>
            </a:endParaRPr>
          </a:p>
          <a:p>
            <a:pPr marL="12700" marR="210820">
              <a:lnSpc>
                <a:spcPct val="144400"/>
              </a:lnSpc>
              <a:buFont typeface="Arial" pitchFamily="34" charset="0"/>
              <a:buChar char="•"/>
            </a:pPr>
            <a:r>
              <a:rPr sz="2000" b="1" spc="7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Набо</a:t>
            </a:r>
            <a:r>
              <a:rPr sz="2000" b="1" spc="2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sz="2000" b="1" spc="9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10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sz="2000" b="1" spc="9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учно</a:t>
            </a:r>
            <a:r>
              <a:rPr sz="2000" b="1" spc="5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sz="2000" b="1" spc="3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2000" b="1" spc="9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1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2000" b="1" spc="9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6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эле</a:t>
            </a:r>
            <a:r>
              <a:rPr sz="2000" b="1" spc="9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sz="2000" b="1" spc="7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2000" b="1" spc="8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роин</a:t>
            </a:r>
            <a:r>
              <a:rPr sz="2000" b="1" spc="10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2000" b="1" spc="7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2000" b="1" spc="10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sz="2000" b="1" spc="5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умен</a:t>
            </a:r>
            <a:r>
              <a:rPr sz="2000" b="1" spc="3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2000" b="1" spc="6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sz="2000" b="1" spc="-7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sz="2000" b="1" spc="-6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8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Пер</a:t>
            </a:r>
            <a:r>
              <a:rPr sz="2000" b="1" spc="7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2000" b="1" spc="7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  <a:r>
              <a:rPr sz="2000" b="1" spc="7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sz="2000" b="1" spc="6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льны</a:t>
            </a:r>
            <a:r>
              <a:rPr sz="2000" b="1" spc="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sz="2000" b="1" spc="9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7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sz="2000" b="1" spc="5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омпь</a:t>
            </a:r>
            <a:r>
              <a:rPr sz="2000" b="1" spc="4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r>
              <a:rPr sz="2000" b="1" spc="5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теры.</a:t>
            </a:r>
            <a:endParaRPr sz="2000" b="1" dirty="0">
              <a:latin typeface="Times New Roman" pitchFamily="18" charset="0"/>
              <a:cs typeface="Times New Roman" pitchFamily="18" charset="0"/>
            </a:endParaRPr>
          </a:p>
          <a:p>
            <a:pPr marL="12700" marR="499745">
              <a:lnSpc>
                <a:spcPct val="100000"/>
              </a:lnSpc>
              <a:spcBef>
                <a:spcPts val="800"/>
              </a:spcBef>
              <a:buFont typeface="Arial" pitchFamily="34" charset="0"/>
              <a:buChar char="•"/>
            </a:pPr>
            <a:r>
              <a:rPr sz="2000" b="1" spc="2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sz="2000" b="1" spc="5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емон</a:t>
            </a:r>
            <a:r>
              <a:rPr sz="2000" b="1" spc="8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2000" b="1" spc="7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2000" b="1" spc="6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рационное</a:t>
            </a:r>
            <a:r>
              <a:rPr sz="2000" b="1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sz="2000" b="1" spc="9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7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проекционное обо</a:t>
            </a:r>
            <a:r>
              <a:rPr sz="2000" b="1" spc="5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sz="2000" b="1" spc="4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sz="2000" b="1" spc="-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sz="2000" b="1" spc="7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овани</a:t>
            </a:r>
            <a:r>
              <a:rPr sz="2000" b="1" spc="1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sz="2000" b="1" spc="9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6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(прое</a:t>
            </a:r>
            <a:r>
              <a:rPr sz="2000" b="1" spc="9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sz="2000" b="1" spc="5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тор).</a:t>
            </a:r>
            <a:endParaRPr sz="2000" b="1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  <a:buFont typeface="Arial" pitchFamily="34" charset="0"/>
              <a:buChar char="•"/>
            </a:pPr>
            <a:r>
              <a:rPr sz="2000" b="1" spc="7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2000" b="1" spc="9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2000" b="1" spc="5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2000" b="1" spc="9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2000" b="1" spc="5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льный</a:t>
            </a:r>
            <a:r>
              <a:rPr sz="2000" b="1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sz="2000" b="1" spc="9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7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цифрово</a:t>
            </a:r>
            <a:r>
              <a:rPr sz="2000" b="1" spc="2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sz="2000" b="1" spc="9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7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3d-с</a:t>
            </a:r>
            <a:r>
              <a:rPr sz="2000" b="1" spc="8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sz="2000" b="1" spc="5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анер.</a:t>
            </a:r>
            <a:endParaRPr sz="2000" b="1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  <a:buFont typeface="Arial" pitchFamily="34" charset="0"/>
              <a:buChar char="•"/>
            </a:pPr>
            <a:r>
              <a:rPr sz="2000" b="1" spc="7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2000" b="1" spc="6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2000" b="1" spc="7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ано</a:t>
            </a:r>
            <a:r>
              <a:rPr sz="2000" b="1" spc="1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sz="2000" b="1" spc="9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1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sz="2000" b="1" spc="5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sz="2000" b="1" spc="2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sz="2000" b="1" spc="9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6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ва</a:t>
            </a:r>
            <a:r>
              <a:rPr sz="2000" b="1" spc="7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sz="2000" b="1" spc="8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sz="2000" b="1" spc="7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sz="2000" b="1" spc="6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мно</a:t>
            </a:r>
            <a:r>
              <a:rPr sz="2000" b="1" spc="3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sz="2000" b="1" spc="3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2000" b="1" spc="9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7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ли</a:t>
            </a:r>
            <a:r>
              <a:rPr sz="2000" b="1" spc="5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2000" b="1" spc="9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sz="2000" b="1" spc="3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sz="2000" b="1" spc="9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1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sz="2000" b="1" spc="5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sz="2000" b="1" spc="2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endParaRPr sz="2000" b="1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2000" b="1" spc="8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произв</a:t>
            </a:r>
            <a:r>
              <a:rPr sz="2000" b="1" spc="7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2000" b="1" spc="4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sz="2000" b="1" spc="7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2000" b="1" spc="7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2000" b="1" spc="6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2000" b="1" spc="1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sz="2000" b="1" spc="9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7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небольши</a:t>
            </a:r>
            <a:r>
              <a:rPr sz="2000" b="1" spc="1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sz="2000" b="1" spc="9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6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2000" b="1" spc="5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sz="2000" b="1" spc="8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ъе</a:t>
            </a:r>
            <a:r>
              <a:rPr sz="2000" b="1" spc="11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sz="2000" b="1" spc="5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2000" b="1" spc="4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ов.</a:t>
            </a:r>
            <a:endParaRPr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772365" y="5211076"/>
            <a:ext cx="2142655" cy="14141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133753" y="5211076"/>
            <a:ext cx="1693608" cy="14141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923114" y="3446424"/>
            <a:ext cx="1635163" cy="16433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558278" y="2987408"/>
            <a:ext cx="2126081" cy="207290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72365" y="1635023"/>
            <a:ext cx="1659902" cy="165990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709027" y="1635023"/>
            <a:ext cx="2126081" cy="12149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59992" y="1189495"/>
            <a:ext cx="8712200" cy="0"/>
          </a:xfrm>
          <a:custGeom>
            <a:avLst/>
            <a:gdLst/>
            <a:ahLst/>
            <a:cxnLst/>
            <a:rect l="l" t="t" r="r" b="b"/>
            <a:pathLst>
              <a:path w="8712200">
                <a:moveTo>
                  <a:pt x="0" y="0"/>
                </a:moveTo>
                <a:lnTo>
                  <a:pt x="8712009" y="0"/>
                </a:lnTo>
              </a:path>
            </a:pathLst>
          </a:custGeom>
          <a:ln w="26670">
            <a:solidFill>
              <a:srgbClr val="1B89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3988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1981" y="673570"/>
            <a:ext cx="9389437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7695" algn="ctr">
              <a:lnSpc>
                <a:spcPct val="100000"/>
              </a:lnSpc>
            </a:pPr>
            <a:r>
              <a:rPr lang="ru-RU" b="1" spc="125" dirty="0" smtClean="0">
                <a:latin typeface="Arial Narrow" pitchFamily="34" charset="0"/>
              </a:rPr>
              <a:t>НАПРАВЛЕНИЯ РАБОТЫ В </a:t>
            </a:r>
            <a:r>
              <a:rPr b="1" spc="50" dirty="0" smtClean="0">
                <a:latin typeface="Arial Narrow" pitchFamily="34" charset="0"/>
              </a:rPr>
              <a:t>ЦМИТ</a:t>
            </a:r>
            <a:r>
              <a:rPr b="1" spc="50" dirty="0">
                <a:latin typeface="Arial Narrow" pitchFamily="34" charset="0"/>
              </a:rPr>
              <a:t>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4602" y="1566847"/>
            <a:ext cx="10418798" cy="4339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430">
              <a:lnSpc>
                <a:spcPct val="1444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sz="2400" b="1" spc="-40" dirty="0" err="1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sz="2400" b="1" spc="110" dirty="0" err="1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2400" b="1" spc="75" dirty="0" err="1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2400" b="1" spc="95" dirty="0" err="1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рой</a:t>
            </a:r>
            <a:r>
              <a:rPr sz="2400" b="1" spc="110" dirty="0" err="1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2400" b="1" spc="75" dirty="0" err="1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2400" b="1" spc="85" dirty="0" err="1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2400" b="1" spc="30" dirty="0" err="1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2400" b="1" spc="95" dirty="0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7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лазерно</a:t>
            </a:r>
            <a:r>
              <a:rPr sz="2400" b="1" spc="1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sz="2400" b="1" spc="9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7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резки/</a:t>
            </a:r>
            <a:r>
              <a:rPr sz="2400" b="1" spc="5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sz="2400" b="1" spc="7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равировки.</a:t>
            </a:r>
            <a:r>
              <a:rPr sz="2400" b="1" spc="7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7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Рулонны</a:t>
            </a:r>
            <a:r>
              <a:rPr sz="2400" b="1" spc="1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sz="2400" b="1" spc="9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6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ре</a:t>
            </a:r>
            <a:r>
              <a:rPr sz="2400" b="1" spc="7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sz="2400" b="1" spc="6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ущи</a:t>
            </a:r>
            <a:r>
              <a:rPr sz="2400" b="1" spc="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sz="2400" b="1" spc="9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7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пл</a:t>
            </a:r>
            <a:r>
              <a:rPr sz="2400" b="1" spc="5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2400" b="1" spc="12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2400" b="1" spc="6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2400" b="1" spc="5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sz="2400" b="1" spc="5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р.</a:t>
            </a:r>
            <a:endParaRPr sz="2400" b="1" dirty="0">
              <a:latin typeface="Times New Roman" pitchFamily="18" charset="0"/>
              <a:cs typeface="Times New Roman" pitchFamily="18" charset="0"/>
            </a:endParaRPr>
          </a:p>
          <a:p>
            <a:pPr marL="12700" marR="125730">
              <a:lnSpc>
                <a:spcPct val="10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sz="2400" b="1" spc="75" dirty="0" err="1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Прецизионны</a:t>
            </a:r>
            <a:r>
              <a:rPr sz="2400" b="1" spc="15" dirty="0" err="1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sz="2400" b="1" spc="95" dirty="0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7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2400" b="1" spc="9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2400" b="1" spc="6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2400" b="1" spc="9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2400" b="1" spc="6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льны</a:t>
            </a:r>
            <a:r>
              <a:rPr sz="2400" b="1" spc="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sz="2400" b="1" spc="9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7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фрезерный</a:t>
            </a:r>
            <a:r>
              <a:rPr sz="2400" b="1" spc="6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11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2400" b="1" spc="6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2400" b="1" spc="6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анок.</a:t>
            </a:r>
            <a:endParaRPr sz="2400" b="1" dirty="0"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lnSpc>
                <a:spcPct val="1444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ru-RU" sz="2400" b="1" spc="75" dirty="0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sz="2400" b="1" spc="75" dirty="0" err="1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sz="2400" b="1" spc="95" dirty="0" err="1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2400" b="1" spc="60" dirty="0" err="1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2400" b="1" spc="95" dirty="0" err="1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2400" b="1" spc="65" dirty="0" err="1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льны</a:t>
            </a:r>
            <a:r>
              <a:rPr sz="2400" b="1" spc="5" dirty="0" err="1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sz="2400" b="1" spc="95" dirty="0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7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цифрово</a:t>
            </a:r>
            <a:r>
              <a:rPr sz="2400" b="1" spc="2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sz="2400" b="1" spc="9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6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2400" b="1" spc="9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2400" b="1" spc="9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sz="2400" b="1" spc="7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арны</a:t>
            </a:r>
            <a:r>
              <a:rPr sz="2400" b="1" spc="1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sz="2400" b="1" spc="9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11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2400" b="1" spc="6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2400" b="1" spc="6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анок. </a:t>
            </a:r>
            <a:r>
              <a:rPr sz="2400" b="1" spc="-3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2400" b="1" spc="12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sz="2400" b="1" spc="6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ехмерны</a:t>
            </a:r>
            <a:r>
              <a:rPr sz="2400" b="1" spc="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sz="2400" b="1" spc="9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8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прин</a:t>
            </a:r>
            <a:r>
              <a:rPr sz="2400" b="1" spc="5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2400" b="1" spc="5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еры.</a:t>
            </a:r>
            <a:endParaRPr sz="2400" b="1" dirty="0">
              <a:latin typeface="Times New Roman" pitchFamily="18" charset="0"/>
              <a:cs typeface="Times New Roman" pitchFamily="18" charset="0"/>
            </a:endParaRPr>
          </a:p>
          <a:p>
            <a:pPr marL="12700" marR="210820">
              <a:lnSpc>
                <a:spcPct val="1444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sz="2400" b="1" spc="75" dirty="0" err="1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Набо</a:t>
            </a:r>
            <a:r>
              <a:rPr sz="2400" b="1" spc="20" dirty="0" err="1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sz="2400" b="1" spc="95" dirty="0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10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sz="2400" b="1" spc="9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учно</a:t>
            </a:r>
            <a:r>
              <a:rPr sz="2400" b="1" spc="5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sz="2400" b="1" spc="3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2400" b="1" spc="9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1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2400" b="1" spc="9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6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эле</a:t>
            </a:r>
            <a:r>
              <a:rPr sz="2400" b="1" spc="9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sz="2400" b="1" spc="7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2400" b="1" spc="8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роин</a:t>
            </a:r>
            <a:r>
              <a:rPr sz="2400" b="1" spc="10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2400" b="1" spc="7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2400" b="1" spc="10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sz="2400" b="1" spc="5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умен</a:t>
            </a:r>
            <a:r>
              <a:rPr sz="2400" b="1" spc="3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2400" b="1" spc="6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sz="2400" b="1" spc="-7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sz="2400" b="1" spc="-6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8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Пер</a:t>
            </a:r>
            <a:r>
              <a:rPr sz="2400" b="1" spc="7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2400" b="1" spc="7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  <a:r>
              <a:rPr sz="2400" b="1" spc="7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sz="2400" b="1" spc="6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льны</a:t>
            </a:r>
            <a:r>
              <a:rPr sz="2400" b="1" spc="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sz="2400" b="1" spc="9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7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sz="2400" b="1" spc="5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омпь</a:t>
            </a:r>
            <a:r>
              <a:rPr sz="2400" b="1" spc="4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r>
              <a:rPr sz="2400" b="1" spc="5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теры.</a:t>
            </a:r>
            <a:endParaRPr sz="2400" b="1" dirty="0">
              <a:latin typeface="Times New Roman" pitchFamily="18" charset="0"/>
              <a:cs typeface="Times New Roman" pitchFamily="18" charset="0"/>
            </a:endParaRPr>
          </a:p>
          <a:p>
            <a:pPr marL="12700" marR="499745">
              <a:lnSpc>
                <a:spcPct val="10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sz="2400" b="1" spc="20" dirty="0" err="1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sz="2400" b="1" spc="55" dirty="0" err="1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емон</a:t>
            </a:r>
            <a:r>
              <a:rPr sz="2400" b="1" spc="80" dirty="0" err="1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2400" b="1" spc="75" dirty="0" err="1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2400" b="1" spc="60" dirty="0" err="1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рационное</a:t>
            </a:r>
            <a:r>
              <a:rPr sz="2400" b="1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sz="2400" b="1" spc="9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7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проекционное обо</a:t>
            </a:r>
            <a:r>
              <a:rPr sz="2400" b="1" spc="5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sz="2400" b="1" spc="4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sz="2400" b="1" spc="-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sz="2400" b="1" spc="7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овани</a:t>
            </a:r>
            <a:r>
              <a:rPr sz="2400" b="1" spc="1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sz="2400" b="1" spc="9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6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(прое</a:t>
            </a:r>
            <a:r>
              <a:rPr sz="2400" b="1" spc="9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sz="2400" b="1" spc="5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тор).</a:t>
            </a:r>
            <a:endParaRPr sz="2400" b="1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sz="2400" b="1" spc="75" dirty="0" err="1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2400" b="1" spc="95" dirty="0" err="1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2400" b="1" spc="55" dirty="0" err="1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2400" b="1" spc="95" dirty="0" err="1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2400" b="1" spc="55" dirty="0" err="1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льный</a:t>
            </a:r>
            <a:r>
              <a:rPr sz="2400" b="1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sz="2400" b="1" spc="9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7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цифрово</a:t>
            </a:r>
            <a:r>
              <a:rPr sz="2400" b="1" spc="2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sz="2400" b="1" spc="9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7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3d-с</a:t>
            </a:r>
            <a:r>
              <a:rPr sz="2400" b="1" spc="8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sz="2400" b="1" spc="5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анер.</a:t>
            </a:r>
            <a:endParaRPr sz="2400" b="1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sz="2400" b="1" spc="70" dirty="0" err="1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2400" b="1" spc="65" dirty="0" err="1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2400" b="1" spc="70" dirty="0" err="1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ано</a:t>
            </a:r>
            <a:r>
              <a:rPr sz="2400" b="1" spc="10" dirty="0" err="1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sz="2400" b="1" spc="95" dirty="0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1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sz="2400" b="1" spc="5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sz="2400" b="1" spc="2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sz="2400" b="1" spc="9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6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ва</a:t>
            </a:r>
            <a:r>
              <a:rPr sz="2400" b="1" spc="7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sz="2400" b="1" spc="8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sz="2400" b="1" spc="7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sz="2400" b="1" spc="6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мно</a:t>
            </a:r>
            <a:r>
              <a:rPr sz="2400" b="1" spc="3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sz="2400" b="1" spc="3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2400" b="1" spc="9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70" dirty="0" err="1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ли</a:t>
            </a:r>
            <a:r>
              <a:rPr sz="2400" b="1" spc="50" dirty="0" err="1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2400" b="1" spc="90" dirty="0" err="1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sz="2400" b="1" spc="35" dirty="0" err="1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sz="2400" b="1" spc="9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10" dirty="0" err="1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sz="2400" b="1" spc="50" dirty="0" err="1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sz="2400" b="1" spc="25" dirty="0" err="1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2400" b="1" spc="25" dirty="0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85" dirty="0" err="1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произв</a:t>
            </a:r>
            <a:r>
              <a:rPr sz="2400" b="1" spc="75" dirty="0" err="1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2400" b="1" spc="45" dirty="0" err="1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sz="2400" b="1" spc="70" dirty="0" err="1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2400" b="1" spc="75" dirty="0" err="1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2400" b="1" spc="65" dirty="0" err="1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2400" b="1" spc="10" dirty="0" err="1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sz="2400" b="1" spc="95" dirty="0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7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небольши</a:t>
            </a:r>
            <a:r>
              <a:rPr sz="2400" b="1" spc="10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sz="2400" b="1" spc="95" dirty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60" dirty="0" err="1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2400" b="1" spc="50" dirty="0" err="1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sz="2400" b="1" spc="85" dirty="0" err="1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ъе</a:t>
            </a:r>
            <a:r>
              <a:rPr sz="2400" b="1" spc="110" dirty="0" err="1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sz="2400" b="1" spc="55" dirty="0" err="1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2400" b="1" spc="45" dirty="0" err="1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ов</a:t>
            </a:r>
            <a:r>
              <a:rPr sz="2400" b="1" spc="45" dirty="0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spc="45" dirty="0" smtClean="0">
              <a:solidFill>
                <a:srgbClr val="40404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ru-RU" sz="2400" b="1" spc="45" dirty="0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Устройство плазменной резки металлов с ЧПУ</a:t>
            </a:r>
            <a:endParaRPr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259992" y="1189495"/>
            <a:ext cx="8712200" cy="0"/>
          </a:xfrm>
          <a:custGeom>
            <a:avLst/>
            <a:gdLst/>
            <a:ahLst/>
            <a:cxnLst/>
            <a:rect l="l" t="t" r="r" b="b"/>
            <a:pathLst>
              <a:path w="8712200">
                <a:moveTo>
                  <a:pt x="0" y="0"/>
                </a:moveTo>
                <a:lnTo>
                  <a:pt x="8712009" y="0"/>
                </a:lnTo>
              </a:path>
            </a:pathLst>
          </a:custGeom>
          <a:ln w="26670">
            <a:solidFill>
              <a:srgbClr val="1B89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7021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1981" y="673570"/>
            <a:ext cx="9389437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7695" algn="ctr">
              <a:lnSpc>
                <a:spcPct val="100000"/>
              </a:lnSpc>
            </a:pPr>
            <a:r>
              <a:rPr lang="ru-RU" b="1" spc="125" dirty="0" smtClean="0">
                <a:latin typeface="Arial Narrow" pitchFamily="34" charset="0"/>
              </a:rPr>
              <a:t>НАПРАВЛЕНИЯ ОБУЧЕНИЯ В </a:t>
            </a:r>
            <a:r>
              <a:rPr b="1" spc="50" dirty="0" smtClean="0">
                <a:latin typeface="Arial Narrow" pitchFamily="34" charset="0"/>
              </a:rPr>
              <a:t>ЦМИТ</a:t>
            </a:r>
            <a:r>
              <a:rPr b="1" spc="50" dirty="0">
                <a:latin typeface="Arial Narrow" pitchFamily="34" charset="0"/>
              </a:rPr>
              <a:t>:</a:t>
            </a:r>
          </a:p>
        </p:txBody>
      </p:sp>
      <p:sp>
        <p:nvSpPr>
          <p:cNvPr id="20" name="object 20"/>
          <p:cNvSpPr/>
          <p:nvPr/>
        </p:nvSpPr>
        <p:spPr>
          <a:xfrm>
            <a:off x="1259992" y="1189495"/>
            <a:ext cx="8712200" cy="0"/>
          </a:xfrm>
          <a:custGeom>
            <a:avLst/>
            <a:gdLst/>
            <a:ahLst/>
            <a:cxnLst/>
            <a:rect l="l" t="t" r="r" b="b"/>
            <a:pathLst>
              <a:path w="8712200">
                <a:moveTo>
                  <a:pt x="0" y="0"/>
                </a:moveTo>
                <a:lnTo>
                  <a:pt x="8712009" y="0"/>
                </a:lnTo>
              </a:path>
            </a:pathLst>
          </a:custGeom>
          <a:ln w="26670">
            <a:solidFill>
              <a:srgbClr val="1B89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3"/>
          <p:cNvSpPr txBox="1"/>
          <p:nvPr/>
        </p:nvSpPr>
        <p:spPr>
          <a:xfrm>
            <a:off x="0" y="1352533"/>
            <a:ext cx="5346700" cy="14209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430" algn="ctr">
              <a:spcBef>
                <a:spcPts val="1000"/>
              </a:spcBef>
            </a:pPr>
            <a:r>
              <a:rPr lang="ru-RU" sz="2800" b="1" spc="-40" dirty="0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В настоящий момент </a:t>
            </a:r>
          </a:p>
          <a:p>
            <a:pPr marL="12700" marR="11430" algn="ctr">
              <a:spcBef>
                <a:spcPts val="1000"/>
              </a:spcBef>
            </a:pPr>
            <a:r>
              <a:rPr lang="ru-RU" sz="2800" spc="-40" dirty="0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обучение детей будет производиться по </a:t>
            </a:r>
            <a:r>
              <a:rPr lang="ru-RU" sz="2800" spc="-40" dirty="0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направлениям  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ject 3"/>
          <p:cNvSpPr txBox="1"/>
          <p:nvPr/>
        </p:nvSpPr>
        <p:spPr>
          <a:xfrm>
            <a:off x="5703890" y="1352533"/>
            <a:ext cx="4495800" cy="22826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430" algn="ctr">
              <a:spcBef>
                <a:spcPts val="1000"/>
              </a:spcBef>
            </a:pPr>
            <a:r>
              <a:rPr lang="ru-RU" sz="2800" b="1" spc="-40" dirty="0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В ближайшее будущее планируется</a:t>
            </a:r>
          </a:p>
          <a:p>
            <a:pPr marL="12700" marR="11430" algn="ctr">
              <a:spcBef>
                <a:spcPts val="1000"/>
              </a:spcBef>
            </a:pPr>
            <a:r>
              <a:rPr lang="ru-RU" sz="2800" spc="-40" dirty="0" smtClean="0">
                <a:solidFill>
                  <a:srgbClr val="404041"/>
                </a:solidFill>
                <a:latin typeface="Times New Roman" pitchFamily="18" charset="0"/>
                <a:cs typeface="Times New Roman" pitchFamily="18" charset="0"/>
              </a:rPr>
              <a:t>обучение детей будет производиться по направлениям  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bject 20"/>
          <p:cNvSpPr/>
          <p:nvPr/>
        </p:nvSpPr>
        <p:spPr>
          <a:xfrm rot="5400000" flipV="1">
            <a:off x="3048240" y="3650993"/>
            <a:ext cx="4356100" cy="187808"/>
          </a:xfrm>
          <a:custGeom>
            <a:avLst/>
            <a:gdLst/>
            <a:ahLst/>
            <a:cxnLst/>
            <a:rect l="l" t="t" r="r" b="b"/>
            <a:pathLst>
              <a:path w="8712200">
                <a:moveTo>
                  <a:pt x="0" y="0"/>
                </a:moveTo>
                <a:lnTo>
                  <a:pt x="8712009" y="0"/>
                </a:lnTo>
              </a:path>
            </a:pathLst>
          </a:custGeom>
          <a:ln w="26670">
            <a:solidFill>
              <a:srgbClr val="1B89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TextBox 16"/>
          <p:cNvSpPr txBox="1"/>
          <p:nvPr/>
        </p:nvSpPr>
        <p:spPr>
          <a:xfrm>
            <a:off x="5049798" y="3781425"/>
            <a:ext cx="564360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Промышленные роботы и робототехника</a:t>
            </a:r>
          </a:p>
          <a:p>
            <a:pPr algn="ctr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АЭРО и навигационные системы</a:t>
            </a:r>
          </a:p>
          <a:p>
            <a:pPr algn="ctr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Виртуальная и дополнительная реальность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6040" y="3852863"/>
            <a:ext cx="45005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Промышленный дизайн</a:t>
            </a:r>
          </a:p>
          <a:p>
            <a:pPr algn="ctr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Технологии работы с ЧПУ</a:t>
            </a:r>
          </a:p>
          <a:p>
            <a:pPr algn="ctr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Шахматы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727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F:\ФОТО\ШКОЛА\2018-2019\Кванториум\IMG_341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478" y="3781425"/>
            <a:ext cx="4643470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F:\ФОТО\ШКОЛА\2018-2019\Кванториум\IMG_343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6700" y="4138615"/>
            <a:ext cx="4506898" cy="3123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774668" y="209525"/>
            <a:ext cx="9126922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all" spc="0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Презентация открывающейся площадки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all" spc="0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ЦМИТ </a:t>
            </a:r>
            <a:r>
              <a:rPr kumimoji="0" lang="ru-RU" sz="2800" b="1" i="0" u="none" strike="noStrike" cap="all" spc="0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1" i="0" u="none" strike="noStrike" cap="all" spc="0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ГЕФЕСТ</a:t>
            </a:r>
            <a:r>
              <a:rPr kumimoji="0" lang="ru-RU" sz="2800" b="1" i="0" u="none" strike="noStrike" cap="all" spc="0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800" b="1" i="0" u="none" strike="noStrike" cap="all" spc="0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территории  </a:t>
            </a:r>
            <a:endParaRPr kumimoji="0" lang="ru-RU" sz="2800" b="1" i="0" u="none" strike="noStrike" cap="all" spc="0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all" spc="0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МБОУ БСШ №1 им. Е.К. Зырянова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Март 2019 года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Рисунок 6" descr="F:\ФОТО\ШКОЛА\2018-2019\Кванториум\IMG_341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478" y="1781161"/>
            <a:ext cx="4071966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F:\ФОТО\ШКОЛА\2018-2019\Кванториум\IMG_343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46766" y="2066913"/>
            <a:ext cx="4143404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2634</TotalTime>
  <Words>437</Words>
  <Application>Microsoft Office PowerPoint</Application>
  <PresentationFormat>Произвольный</PresentationFormat>
  <Paragraphs>93</Paragraphs>
  <Slides>10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Слайд 1</vt:lpstr>
      <vt:lpstr>Вовлеченность детей и молодежи в научно-техническую деятельность </vt:lpstr>
      <vt:lpstr>География проекта</vt:lpstr>
      <vt:lpstr>ЦЕЛЬ ДЕЯТЕЛЬНОСТИ ЦМИТ: ФОРМИРОВАНИЕ ОСНОВ НАУЧНО-ТЕХНИЧЕСКОГО ТВОРЧЕСТВА, ВЫЯВЛЕНИЕ И РАЗВИТИЕ ПОТЕНЦИАЛА ДЕТЕЙ И МОЛОДЕЖИ В ИНТЕРЕСАХ ИННОВАЦИОННОЙ ЭКОНОМИКИ РОССИИ</vt:lpstr>
      <vt:lpstr>ЗАДАЧИ ЦМИТ:</vt:lpstr>
      <vt:lpstr>НАБОР ОСНОВНОГО ОБОРУДОВАНИЯ В ЦМИТ:</vt:lpstr>
      <vt:lpstr>НАПРАВЛЕНИЯ РАБОТЫ В ЦМИТ:</vt:lpstr>
      <vt:lpstr>НАПРАВЛЕНИЯ ОБУЧЕНИЯ В ЦМИТ:</vt:lpstr>
      <vt:lpstr>Слайд 9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СЕТИ НАУЧНО-ТЕХНИЧЕСКОГО ТВОРЧЕСТВА ДЕТЕЙ И МОЛОДЕЖИ НА БАЗЕ ЦЕНТРОВ МОЛОДЕЖНОГО ИННОВАЦИОННОГО ТВОРЧЕСТВА (ДАЛЕЕ ПО ТЕКСТУ – ЦМИТ)</dc:title>
  <dc:creator>axelot</dc:creator>
  <cp:lastModifiedBy>В</cp:lastModifiedBy>
  <cp:revision>83</cp:revision>
  <dcterms:created xsi:type="dcterms:W3CDTF">2016-09-09T14:55:10Z</dcterms:created>
  <dcterms:modified xsi:type="dcterms:W3CDTF">2019-08-27T12:05:58Z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2016-09-09T00:00:00Z</vt:filetime>
  </property>
  <property fmtid="{D5CDD505-2E9C-101B-9397-08002B2CF9AE}" pid="3" name="LastSaved">
    <vt:filetime>2016-09-09T00:00:00Z</vt:filetime>
  </property>
</Properties>
</file>