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9" r:id="rId3"/>
    <p:sldId id="297" r:id="rId4"/>
    <p:sldId id="298" r:id="rId5"/>
    <p:sldId id="264" r:id="rId6"/>
    <p:sldId id="265" r:id="rId7"/>
    <p:sldId id="257" r:id="rId8"/>
    <p:sldId id="295" r:id="rId9"/>
    <p:sldId id="270" r:id="rId10"/>
    <p:sldId id="275" r:id="rId11"/>
    <p:sldId id="272" r:id="rId12"/>
    <p:sldId id="274" r:id="rId13"/>
    <p:sldId id="276" r:id="rId14"/>
    <p:sldId id="283" r:id="rId15"/>
    <p:sldId id="281" r:id="rId16"/>
    <p:sldId id="282" r:id="rId17"/>
    <p:sldId id="284" r:id="rId18"/>
    <p:sldId id="285" r:id="rId19"/>
    <p:sldId id="286" r:id="rId20"/>
    <p:sldId id="287" r:id="rId21"/>
    <p:sldId id="288" r:id="rId22"/>
    <p:sldId id="290" r:id="rId23"/>
    <p:sldId id="293" r:id="rId24"/>
    <p:sldId id="296" r:id="rId25"/>
    <p:sldId id="299" r:id="rId26"/>
    <p:sldId id="294" r:id="rId27"/>
    <p:sldId id="277" r:id="rId28"/>
    <p:sldId id="280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4660"/>
  </p:normalViewPr>
  <p:slideViewPr>
    <p:cSldViewPr>
      <p:cViewPr varScale="1">
        <p:scale>
          <a:sx n="81" d="100"/>
          <a:sy n="81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1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Регистрация учащихся в онлайн среде </a:t>
            </a:r>
            <a:r>
              <a:rPr lang="en-US"/>
              <a:t>littlebridge</a:t>
            </a:r>
            <a:endParaRPr lang="ru-RU"/>
          </a:p>
        </c:rich>
      </c:tx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DD-4C3D-8B46-C6D890C91BBC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DD-4C3D-8B46-C6D890C91BBC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DD-4C3D-8B46-C6D890C91BB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Val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2"/>
                <c:pt idx="0">
                  <c:v>Количество неактивных учетных записей</c:v>
                </c:pt>
                <c:pt idx="1">
                  <c:v>Количество активных учетных записей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</c:v>
                </c:pt>
                <c:pt idx="1">
                  <c:v>0.60000000000000009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DDD-4C3D-8B46-C6D890C91BBC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Анализ результативности активных пользователей </a:t>
            </a:r>
            <a:r>
              <a:rPr lang="en-US"/>
              <a:t>littlebridge</a:t>
            </a:r>
            <a:endParaRPr lang="ru-RU"/>
          </a:p>
        </c:rich>
      </c:tx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E4F-404C-8B7C-484B96966EE4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E4F-404C-8B7C-484B96966EE4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E4F-404C-8B7C-484B96966EE4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E4F-404C-8B7C-484B96966EE4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Val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Количество учащихся, заполнившие профиль, но не вылнившие задания</c:v>
                </c:pt>
                <c:pt idx="1">
                  <c:v>Количество учащихся, выполнившие изадания I раздела I уровня</c:v>
                </c:pt>
                <c:pt idx="2">
                  <c:v>Количество учащихся, прошедшие 1\2 1 уровня</c:v>
                </c:pt>
                <c:pt idx="3">
                  <c:v>Количество учащихся, прошедшие 1 уровень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0.28000000000000008</c:v>
                </c:pt>
                <c:pt idx="1">
                  <c:v>0.16</c:v>
                </c:pt>
                <c:pt idx="2">
                  <c:v>0.39000000000000007</c:v>
                </c:pt>
                <c:pt idx="3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E4F-404C-8B7C-484B96966EE4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746172353455834"/>
          <c:y val="0.38581052368453955"/>
          <c:w val="0.33790864683581229"/>
          <c:h val="0.61310086239220107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Результаты</a:t>
            </a:r>
            <a:r>
              <a:rPr lang="ru-RU" b="1" baseline="0" dirty="0" smtClean="0"/>
              <a:t> четвертных контрольных  работ</a:t>
            </a:r>
            <a:endParaRPr lang="ru-RU" b="1" dirty="0"/>
          </a:p>
        </c:rich>
      </c:tx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8168926800816565E-2"/>
          <c:y val="8.4537147122060036E-2"/>
          <c:w val="0.93249214931960756"/>
          <c:h val="0.7491119860017497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1 четверть 2018</c:v>
                </c:pt>
                <c:pt idx="1">
                  <c:v>2 четверть 2018</c:v>
                </c:pt>
                <c:pt idx="2">
                  <c:v>3 четверть 2019</c:v>
                </c:pt>
                <c:pt idx="3">
                  <c:v>4 четверть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7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F1-4BC2-9F29-C146363251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оценка 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1 четверть 2018</c:v>
                </c:pt>
                <c:pt idx="1">
                  <c:v>2 четверть 2018</c:v>
                </c:pt>
                <c:pt idx="2">
                  <c:v>3 четверть 2019</c:v>
                </c:pt>
                <c:pt idx="3">
                  <c:v>4 четверть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</c:v>
                </c:pt>
                <c:pt idx="1">
                  <c:v>11</c:v>
                </c:pt>
                <c:pt idx="2">
                  <c:v>11</c:v>
                </c:pt>
                <c:pt idx="3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F1-4BC2-9F29-C146363251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оценка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4"/>
                <c:pt idx="0">
                  <c:v>1 четверть 2018</c:v>
                </c:pt>
                <c:pt idx="1">
                  <c:v>2 четверть 2018</c:v>
                </c:pt>
                <c:pt idx="2">
                  <c:v>3 четверть 2019</c:v>
                </c:pt>
                <c:pt idx="3">
                  <c:v>4 четверть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</c:v>
                </c:pt>
                <c:pt idx="1">
                  <c:v>10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5F1-4BC2-9F29-C14636325155}"/>
            </c:ext>
          </c:extLst>
        </c:ser>
        <c:dLbls/>
        <c:gapWidth val="219"/>
        <c:overlap val="-27"/>
        <c:axId val="130813312"/>
        <c:axId val="130819200"/>
      </c:barChart>
      <c:catAx>
        <c:axId val="1308133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819200"/>
        <c:crosses val="autoZero"/>
        <c:auto val="1"/>
        <c:lblAlgn val="ctr"/>
        <c:lblOffset val="100"/>
      </c:catAx>
      <c:valAx>
        <c:axId val="13081920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81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598FC-CD33-45E8-8F3B-FBE29FDD11BA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88B8-8E9F-4A0E-801E-FB4A698E6B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1519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6C75D-B768-46F2-A3B1-1CD232824B3A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47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C03DC-7CF4-49DD-94EF-E678D01C403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73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792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319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7433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9022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34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472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740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99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427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165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76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0294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685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668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8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79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702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972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456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478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025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523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301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E0F88-6A17-48C1-9538-0D8D862DF25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D9694-8E36-4941-BACB-A9E36EE3A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576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ABC4-DAFF-4334-AA66-3C056B0381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46EFC-8AC8-44FC-A924-9FEC0F6468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37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ÐÐ°ÑÑÐ¸Ð½ÐºÐ¸ Ð¿Ð¾ Ð·Ð°Ð¿ÑÐ¾ÑÑ to be or not to b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5269" y="1519236"/>
            <a:ext cx="3308894" cy="41814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494" y="3971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ЗЫКОВСКАЯ СОШ </a:t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ЦИФРОВАЯ ОБРАЗОВАТЕЛЬНАЯ СРЕДА В ШКОЛЕ????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4257275" y="1546225"/>
            <a:ext cx="4525963" cy="45259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4698" y="5610523"/>
            <a:ext cx="6274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TO BE OR NOT TO BE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41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ovyy_risunok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4839" y="84657"/>
            <a:ext cx="2900363" cy="32004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2516" y="357237"/>
            <a:ext cx="7601484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VK.COM 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Сообщество: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Зыковская СОШ </a:t>
            </a:r>
            <a:r>
              <a:rPr lang="en-US" sz="3600" b="1" dirty="0" smtClean="0">
                <a:solidFill>
                  <a:srgbClr val="002060"/>
                </a:solidFill>
                <a:latin typeface="Comic Sans MS" pitchFamily="66" charset="0"/>
              </a:rPr>
              <a:t>ENGLISH TEACHERS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/>
          <a:srcRect/>
          <a:stretch/>
        </p:blipFill>
        <p:spPr>
          <a:xfrm>
            <a:off x="2483768" y="1772816"/>
            <a:ext cx="597666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28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25029" y="1571628"/>
            <a:ext cx="4489847" cy="45916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5368" y="329684"/>
            <a:ext cx="6948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АЛЬБОМЫ С ИНСТРУКЦИЯМИ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4791155" y="1705711"/>
            <a:ext cx="3989651" cy="442162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44" y="0"/>
            <a:ext cx="2066925" cy="143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7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766" y="203406"/>
            <a:ext cx="8225234" cy="13056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В ПОМОЩЬ РОДИТЕЛЯМ</a:t>
            </a:r>
            <a:endParaRPr lang="ru-RU" sz="3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Содержимое 4" descr="bibl03.jpe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724275" y="3015456"/>
            <a:ext cx="1695450" cy="169545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3284" y="1635995"/>
            <a:ext cx="5012705" cy="501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kik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067" y="65988"/>
            <a:ext cx="1703070" cy="15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3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???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1524000"/>
            <a:ext cx="3949700" cy="466407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24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5" name="Picture 3" descr="C:\Users\PC\Desktop\11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297" y="1223171"/>
            <a:ext cx="4391903" cy="528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C:\Users\PC\Desktop\222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424612"/>
            <a:ext cx="3857625" cy="487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419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4354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9633" y="5301208"/>
            <a:ext cx="7407275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i="1" dirty="0" smtClean="0">
                <a:solidFill>
                  <a:schemeClr val="tx1"/>
                </a:solidFill>
              </a:rPr>
              <a:t>- изучение нового грамматического материала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214438" y="360363"/>
            <a:ext cx="7643812" cy="450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285088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4354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5286375"/>
            <a:ext cx="7407275" cy="10715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i="1" dirty="0" smtClean="0">
                <a:solidFill>
                  <a:schemeClr val="tx1"/>
                </a:solidFill>
              </a:rPr>
              <a:t>- введение и первичная отработка лексических единиц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428750" y="620689"/>
            <a:ext cx="7429500" cy="466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213457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4354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5286375"/>
            <a:ext cx="7407275" cy="10715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i="1" dirty="0" smtClean="0">
                <a:solidFill>
                  <a:schemeClr val="tx1"/>
                </a:solidFill>
              </a:rPr>
              <a:t>-  формирования произносительных навыков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87624" y="360363"/>
            <a:ext cx="7286625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115842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4354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5143500"/>
            <a:ext cx="7407275" cy="12144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i="1" dirty="0" smtClean="0"/>
              <a:t>- </a:t>
            </a:r>
            <a:r>
              <a:rPr lang="ru-RU" sz="3200" b="1" i="1" dirty="0" smtClean="0">
                <a:solidFill>
                  <a:schemeClr val="tx1"/>
                </a:solidFill>
              </a:rPr>
              <a:t>формирования орфографических навыков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85750"/>
            <a:ext cx="74295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763289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4354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5214938"/>
            <a:ext cx="7407275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i="1" dirty="0" smtClean="0">
                <a:solidFill>
                  <a:schemeClr val="tx1"/>
                </a:solidFill>
              </a:rPr>
              <a:t>- формирования орфографических навыков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85750"/>
            <a:ext cx="7358062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6870020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4354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5143500"/>
            <a:ext cx="7407275" cy="12144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i="1" dirty="0" smtClean="0">
                <a:solidFill>
                  <a:schemeClr val="tx1"/>
                </a:solidFill>
              </a:rPr>
              <a:t>- формирования орфографических навыков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85750"/>
            <a:ext cx="742950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311268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7791" y="35688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ИНТЕРАКТИВНЫЙ КЛАСС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9" y="1499880"/>
            <a:ext cx="7128792" cy="4934972"/>
          </a:xfrm>
        </p:spPr>
      </p:pic>
      <p:pic>
        <p:nvPicPr>
          <p:cNvPr id="5" name="Рисунок 4" descr="380304im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7671" y="122952"/>
            <a:ext cx="1728192" cy="177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8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4354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5214938"/>
            <a:ext cx="7407275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i="1" dirty="0" smtClean="0">
                <a:solidFill>
                  <a:schemeClr val="tx1"/>
                </a:solidFill>
              </a:rPr>
              <a:t>- применение знаний в реальной ситуации общения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85750"/>
            <a:ext cx="7572375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331924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4354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5143500"/>
            <a:ext cx="7407275" cy="12144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i="1" dirty="0" smtClean="0">
                <a:solidFill>
                  <a:schemeClr val="tx1"/>
                </a:solidFill>
              </a:rPr>
              <a:t>- применение знаний в реальной ситуации общения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14313"/>
            <a:ext cx="7500938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827788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49260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60363"/>
            <a:ext cx="7407275" cy="6429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ПРОГРЕСС УЧАЩИХСЯ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664660" y="1363664"/>
            <a:ext cx="6837380" cy="510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1134" y="0"/>
            <a:ext cx="170093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395081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Итоги апробации онлайн среды «</a:t>
            </a:r>
            <a:r>
              <a:rPr lang="en-US" b="1" dirty="0" err="1"/>
              <a:t>littlebridge</a:t>
            </a:r>
            <a:r>
              <a:rPr lang="ru-RU" b="1" dirty="0"/>
              <a:t>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714570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881319439"/>
              </p:ext>
            </p:extLst>
          </p:nvPr>
        </p:nvGraphicFramePr>
        <p:xfrm>
          <a:off x="467544" y="260648"/>
          <a:ext cx="8496944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716668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ТЕСТИРОВАНИЕ</a:t>
            </a:r>
            <a:endParaRPr lang="ru-RU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1746572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2960" y="278106"/>
            <a:ext cx="1459197" cy="13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1924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72419a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484" y="0"/>
            <a:ext cx="1405805" cy="15201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030" y="561357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ПОЗИТИВНАЯ МОТИВАЦИЯ!! </a:t>
            </a:r>
            <a:b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</a:br>
            <a:endParaRPr lang="ru-RU" sz="3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" name="Содержимое 5" descr="deti-tyanut-ruki-dlya-otveta-na-perednem-plane-malchik-na-zadnem-devochka-v-rozovoy-kofte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2680293" y="1563696"/>
            <a:ext cx="4945885" cy="4806895"/>
          </a:xfrm>
        </p:spPr>
      </p:pic>
    </p:spTree>
    <p:extLst>
      <p:ext uri="{BB962C8B-B14F-4D97-AF65-F5344CB8AC3E}">
        <p14:creationId xmlns:p14="http://schemas.microsoft.com/office/powerpoint/2010/main" xmlns="" val="8659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142875"/>
            <a:ext cx="7407275" cy="4143375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  <a:t>Если мы будем учить сегодня так,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  <a:t>как мы учили вчера,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  <a:t>мы украдем у детей завтра.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Джон </a:t>
            </a: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Дьюи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3100" dirty="0" smtClean="0">
                <a:solidFill>
                  <a:schemeClr val="tx2">
                    <a:satMod val="130000"/>
                  </a:schemeClr>
                </a:solidFill>
              </a:rPr>
              <a:t>(американский философ и педагог)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3857625"/>
            <a:ext cx="5876379" cy="264318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8000" b="1" dirty="0" smtClean="0">
                <a:solidFill>
                  <a:srgbClr val="FF0000"/>
                </a:solidFill>
              </a:rPr>
              <a:t>VS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9220" name="Picture 2" descr="C:\Users\PC\Desktop\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29063"/>
            <a:ext cx="295232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C:\Users\PC\Desktop\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0501"/>
            <a:ext cx="311507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54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75656" y="1413636"/>
            <a:ext cx="5224611" cy="501764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СПАСИБО ЗА ВНИМАНИЕ!!!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H="1">
            <a:off x="6069331" y="3161157"/>
            <a:ext cx="1663065" cy="288020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50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nternet-bookshop-300x24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256570"/>
            <a:ext cx="2143125" cy="18448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/>
          <a:srcRect t="9264" r="4443" b="11392"/>
          <a:stretch>
            <a:fillRect/>
          </a:stretch>
        </p:blipFill>
        <p:spPr>
          <a:xfrm>
            <a:off x="2003824" y="1512210"/>
            <a:ext cx="6850856" cy="48600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3126" y="272534"/>
            <a:ext cx="6873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ИНТЕРАКТИВНАЯ КОМНАТА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9301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du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404" y="401929"/>
            <a:ext cx="1980569" cy="17924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ОБУЧЕНИЕ ТЕХНИКЕ ЧТЕНИЯ</a:t>
            </a:r>
            <a:b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omic Sans MS" pitchFamily="66" charset="0"/>
              </a:rPr>
              <a:t>starfall.com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/>
          <a:srcRect/>
          <a:stretch/>
        </p:blipFill>
        <p:spPr>
          <a:xfrm>
            <a:off x="636715" y="2321635"/>
            <a:ext cx="8050085" cy="43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1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740" y="108522"/>
            <a:ext cx="1475232" cy="1475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672603" y="737616"/>
            <a:ext cx="701604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5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900" y="1085315"/>
            <a:ext cx="3227340" cy="55462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21" y="2852936"/>
            <a:ext cx="1500903" cy="14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58568" y="467991"/>
            <a:ext cx="6528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Использование </a:t>
            </a:r>
            <a: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  <a:t>ЭОР littlebridge и starfall как средство повышения мотивации и снятия трудностей у учащихся при обучении АЯ в начальной школе.</a:t>
            </a:r>
          </a:p>
        </p:txBody>
      </p:sp>
    </p:spTree>
    <p:extLst>
      <p:ext uri="{BB962C8B-B14F-4D97-AF65-F5344CB8AC3E}">
        <p14:creationId xmlns:p14="http://schemas.microsoft.com/office/powerpoint/2010/main" xmlns="" val="16004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919765"/>
            <a:ext cx="8496944" cy="5554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ПРОДУКТ ПРОЕКТА: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создание базы методических материалов по проведению уроков с использованием ЭОР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littlebridge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и </a:t>
            </a:r>
            <a:r>
              <a:rPr lang="ru-RU" sz="28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starfall</a:t>
            </a: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77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разработка Рабочей программа по АЯ для начальной школы, предполагающая обязательное систематическое использование ЭОР на </a:t>
            </a: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уроках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;</a:t>
            </a:r>
            <a:endParaRPr lang="ru-RU" sz="2800" b="1" dirty="0" smtClean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77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пополнение дидактических материалов для проведения консультаций учащихся.</a:t>
            </a:r>
            <a:endParaRPr lang="ru-RU" sz="2800" b="1" dirty="0">
              <a:solidFill>
                <a:srgbClr val="00206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20272" y="260648"/>
            <a:ext cx="1620526" cy="165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677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4" y="65988"/>
            <a:ext cx="8679656" cy="18644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КОНСУЛЬТАЦИИ УЧАЩИХСЯ ПО ИСПОЛЬЗОВАНИЮ ЭОР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H="1" flipV="1">
            <a:off x="182166" y="6386515"/>
            <a:ext cx="27503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0634" y="1814515"/>
            <a:ext cx="3560455" cy="4590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48" y="1771653"/>
            <a:ext cx="4095947" cy="46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1869219"/>
              </p:ext>
            </p:extLst>
          </p:nvPr>
        </p:nvGraphicFramePr>
        <p:xfrm>
          <a:off x="608029" y="1628800"/>
          <a:ext cx="5967168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3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81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bridge –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мост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school –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школа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shop –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магазин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park -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парк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castle –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замок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sports ground –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спортивная площадка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community hall –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клуб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station –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станция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  <a:tab pos="161988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 office –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почта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  <a:tab pos="1619885" algn="l"/>
                        </a:tabLst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hotel –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отель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гостиница</a:t>
                      </a:r>
                    </a:p>
                    <a:p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BB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один       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два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three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три        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four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четыре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five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пять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                 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six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шесть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seven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–семь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                 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eight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восемь        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nine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девять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                   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ten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десять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eleven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одиннадцать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     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twelve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– двенадцать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6265" algn="l"/>
                        </a:tabLst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zero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– ноль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                                        </a:t>
                      </a: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   </a:t>
                      </a:r>
                    </a:p>
                    <a:p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BB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791" y="213674"/>
            <a:ext cx="6447501" cy="1320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ЛЕКСИЧЕСКИЕ КАРТОЧКИ ДЛЯ УЧАЩИХСЯ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272419a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768705" y="185738"/>
            <a:ext cx="2214562" cy="22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25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256</Words>
  <Application>Microsoft Office PowerPoint</Application>
  <PresentationFormat>Экран (4:3)</PresentationFormat>
  <Paragraphs>60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1_Тема Office</vt:lpstr>
      <vt:lpstr>ЗЫКОВСКАЯ СОШ  ЦИФРОВАЯ ОБРАЗОВАТЕЛЬНАЯ СРЕДА В ШКОЛЕ????</vt:lpstr>
      <vt:lpstr>ИНТЕРАКТИВНЫЙ КЛАСС</vt:lpstr>
      <vt:lpstr>Слайд 3</vt:lpstr>
      <vt:lpstr>ОБУЧЕНИЕ ТЕХНИКЕ ЧТЕНИЯ starfall.com</vt:lpstr>
      <vt:lpstr>Слайд 5</vt:lpstr>
      <vt:lpstr>Слайд 6</vt:lpstr>
      <vt:lpstr>Слайд 7</vt:lpstr>
      <vt:lpstr>КОНСУЛЬТАЦИИ УЧАЩИХСЯ ПО ИСПОЛЬЗОВАНИЮ ЭОР</vt:lpstr>
      <vt:lpstr>ЛЕКСИЧЕСКИЕ КАРТОЧКИ ДЛЯ УЧАЩИХСЯ</vt:lpstr>
      <vt:lpstr>VK.COM  Сообщество: Зыковская СОШ ENGLISH TEACHERS</vt:lpstr>
      <vt:lpstr>Слайд 11</vt:lpstr>
      <vt:lpstr>В ПОМОЩЬ РОДИТЕЛЯМ</vt:lpstr>
      <vt:lpstr>???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Итоги апробации онлайн среды «littlebridge»</vt:lpstr>
      <vt:lpstr>Слайд 24</vt:lpstr>
      <vt:lpstr>ТЕСТИРОВАНИЕ</vt:lpstr>
      <vt:lpstr>ПОЗИТИВНАЯ МОТИВАЦИЯ!!  </vt:lpstr>
      <vt:lpstr>Если мы будем учить сегодня так,  как мы учили вчера,  мы украдем у детей завтра. Джон Дьюи (американский философ и педагог) 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Админ</cp:lastModifiedBy>
  <cp:revision>28</cp:revision>
  <dcterms:created xsi:type="dcterms:W3CDTF">2019-03-23T13:19:53Z</dcterms:created>
  <dcterms:modified xsi:type="dcterms:W3CDTF">2019-08-29T03:59:25Z</dcterms:modified>
  <cp:contentStatus/>
</cp:coreProperties>
</file>