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handoutMasterIdLst>
    <p:handoutMasterId r:id="rId11"/>
  </p:handoutMasterIdLst>
  <p:sldIdLst>
    <p:sldId id="430" r:id="rId2"/>
    <p:sldId id="432" r:id="rId3"/>
    <p:sldId id="437" r:id="rId4"/>
    <p:sldId id="431" r:id="rId5"/>
    <p:sldId id="438" r:id="rId6"/>
    <p:sldId id="433" r:id="rId7"/>
    <p:sldId id="436" r:id="rId8"/>
    <p:sldId id="43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99"/>
    <a:srgbClr val="66FF66"/>
    <a:srgbClr val="99FF33"/>
    <a:srgbClr val="94B6D2"/>
    <a:srgbClr val="E95E4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65442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1253"/>
        <p:guide pos="5655"/>
        <p:guide pos="385"/>
      </p:guideLst>
    </p:cSldViewPr>
  </p:slideViewPr>
  <p:outlineViewPr>
    <p:cViewPr>
      <p:scale>
        <a:sx n="33" d="100"/>
        <a:sy n="33" d="100"/>
      </p:scale>
      <p:origin x="0" y="77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E84C20-CFFA-4325-94F6-E04B1A9DE0A7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A63CB8-11C3-47EF-8E5B-40BC73BEE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F6DFDE3-FA5E-4DEA-B805-042852D407D3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DEEC61C-F655-4C78-988A-8DD11E301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Рисунок 19" descr="1.tif"/>
          <p:cNvPicPr>
            <a:picLocks noChangeAspect="1"/>
          </p:cNvPicPr>
          <p:nvPr userDrawn="1"/>
        </p:nvPicPr>
        <p:blipFill>
          <a:blip r:embed="rId3" cstate="print"/>
          <a:srcRect l="4906" r="57703" b="8467"/>
          <a:stretch>
            <a:fillRect/>
          </a:stretch>
        </p:blipFill>
        <p:spPr bwMode="auto">
          <a:xfrm>
            <a:off x="34925" y="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 userDrawn="1"/>
        </p:nvCxnSpPr>
        <p:spPr>
          <a:xfrm>
            <a:off x="3348038" y="0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1270000" y="115888"/>
            <a:ext cx="186213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КРАСНОЯРСКИЙ</a:t>
            </a:r>
          </a:p>
          <a:p>
            <a:pPr eaLnBrk="1" hangingPunct="1">
              <a:defRPr/>
            </a:pPr>
            <a:r>
              <a:rPr lang="ru-RU" altLang="ru-RU" sz="2800" smtClean="0">
                <a:latin typeface="Calibri" pitchFamily="34" charset="0"/>
              </a:rPr>
              <a:t>ИНСТИТУТ</a:t>
            </a:r>
            <a:endParaRPr lang="ru-RU" altLang="ru-RU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ПОВЫШЕНИЯ</a:t>
            </a:r>
          </a:p>
          <a:p>
            <a:pPr eaLnBrk="1" hangingPunct="1">
              <a:defRPr/>
            </a:pPr>
            <a:r>
              <a:rPr lang="ru-RU" altLang="ru-RU" smtClean="0"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CF373D-9EE4-4EFE-9F56-95EF91E65C6B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ED863E-637E-406E-92BB-1CF097EF1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13DBA-F373-4E8B-A1AE-2384EDEE5DE7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C0B3-C0CD-4042-B390-7B07F613E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26FB4-2B76-4851-8602-A83EA5256B75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C3B4C-00DA-4383-81CB-2182D03A2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E42CE-78D0-4FE0-8170-B20FD8BBA203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B9063-2EC9-44A6-A3C6-CCD887159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C70BF-19C7-491D-9451-120A40108D8E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5AA7-4891-4860-99D6-5F8A55B5E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F591E-ABA6-41DE-B702-E73ED56CB404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027A97-CEA2-472B-A70B-A93328F8C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577331-85FC-41D8-982F-2B7B6E45C1F5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58E31A-B808-403D-B976-C6ACF5C01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4754022-6A6D-4856-9003-AAA95839460B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3FF755-2878-4662-B08C-B6E21BF06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CE075-6D63-4999-9CDB-A01818FFD936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C2BD9-AD93-4F8F-A50F-9B9B79A25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4450D-7945-480A-A6FF-7A3BB9AF7877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F4F1BE-A4F3-413F-8094-D9944B738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50E86-12A8-4CA4-AABF-9D49EAF66847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A75A9-3859-40A7-8A82-B15BC25A0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52836C-F2D1-459F-A742-89E63847226A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BF68AD4-7262-440B-B1CC-375DBE673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01F909-FEB9-4477-88D8-FAAB475D4DB0}" type="datetimeFigureOut">
              <a:rPr lang="ru-RU"/>
              <a:pPr>
                <a:defRPr/>
              </a:pPr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B4906D-018C-4BA2-A6F5-EA3B5AB8E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4" name="Рисунок 9" descr="1.tif"/>
          <p:cNvPicPr>
            <a:picLocks noChangeAspect="1"/>
          </p:cNvPicPr>
          <p:nvPr/>
        </p:nvPicPr>
        <p:blipFill>
          <a:blip r:embed="rId14" cstate="print"/>
          <a:srcRect b="6694"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5" r:id="rId1"/>
    <p:sldLayoutId id="2147484950" r:id="rId2"/>
    <p:sldLayoutId id="2147484956" r:id="rId3"/>
    <p:sldLayoutId id="2147484957" r:id="rId4"/>
    <p:sldLayoutId id="2147484958" r:id="rId5"/>
    <p:sldLayoutId id="2147484951" r:id="rId6"/>
    <p:sldLayoutId id="2147484959" r:id="rId7"/>
    <p:sldLayoutId id="2147484952" r:id="rId8"/>
    <p:sldLayoutId id="2147484960" r:id="rId9"/>
    <p:sldLayoutId id="2147484953" r:id="rId10"/>
    <p:sldLayoutId id="2147484961" r:id="rId11"/>
    <p:sldLayoutId id="2147484954" r:id="rId12"/>
  </p:sldLayoutIdLst>
  <p:transition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Optima Cyr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8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AutoShape 9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9220" name="AutoShape 11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143000"/>
            <a:ext cx="9029700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54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143116"/>
            <a:ext cx="8429684" cy="192360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500" b="1" dirty="0">
                <a:ln/>
                <a:solidFill>
                  <a:srgbClr val="00B050"/>
                </a:solidFill>
              </a:rPr>
              <a:t>Успех каждого ребенка</a:t>
            </a:r>
          </a:p>
          <a:p>
            <a:pPr algn="ctr">
              <a:defRPr/>
            </a:pPr>
            <a:endParaRPr lang="ru-RU" sz="3600" b="1" dirty="0">
              <a:ln/>
              <a:solidFill>
                <a:srgbClr val="00B050"/>
              </a:solidFill>
            </a:endParaRPr>
          </a:p>
          <a:p>
            <a:pPr algn="ctr">
              <a:defRPr/>
            </a:pPr>
            <a:endParaRPr lang="ru-RU" sz="2800" dirty="0">
              <a:ln/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8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9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4" name="AutoShape 11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143000"/>
            <a:ext cx="9029700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54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142875" y="1143000"/>
            <a:ext cx="8715375" cy="422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ru-RU" sz="1500" b="1">
                <a:solidFill>
                  <a:srgbClr val="000000"/>
                </a:solidFill>
                <a:latin typeface="Roboto Slab" charset="0"/>
                <a:cs typeface="Times New Roman" pitchFamily="18" charset="0"/>
              </a:rPr>
              <a:t>	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2200" b="1">
                <a:solidFill>
                  <a:srgbClr val="000000"/>
                </a:solidFill>
              </a:rPr>
              <a:t>	</a:t>
            </a:r>
            <a:r>
              <a:rPr lang="ru-RU" sz="2400">
                <a:solidFill>
                  <a:srgbClr val="000000"/>
                </a:solidFill>
              </a:rPr>
              <a:t>Реализация проекта направлена на 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</a:t>
            </a:r>
            <a:r>
              <a:rPr lang="ru-RU" sz="2400" b="1">
                <a:solidFill>
                  <a:srgbClr val="000000"/>
                </a:solidFill>
              </a:rPr>
              <a:t>.</a:t>
            </a:r>
            <a:endParaRPr lang="ru-RU" sz="2200" b="1">
              <a:solidFill>
                <a:srgbClr val="000000"/>
              </a:solidFill>
            </a:endParaRPr>
          </a:p>
          <a:p>
            <a:pPr algn="just" eaLnBrk="0" hangingPunct="0"/>
            <a:endParaRPr lang="ru-RU" sz="1500" b="1"/>
          </a:p>
          <a:p>
            <a:pPr algn="just"/>
            <a:r>
              <a:rPr lang="ru-RU" sz="1500" b="1"/>
              <a:t>	</a:t>
            </a:r>
            <a:endParaRPr lang="ru-RU" sz="15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8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9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1268" name="AutoShape 11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143000"/>
            <a:ext cx="9029700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54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142875" y="1143000"/>
            <a:ext cx="87868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500" b="1"/>
              <a:t>	</a:t>
            </a:r>
            <a:r>
              <a:rPr lang="ru-RU" b="1"/>
              <a:t>Основные мероприятия в рамках проекта:</a:t>
            </a:r>
            <a:endParaRPr lang="ru-RU"/>
          </a:p>
          <a:p>
            <a:pPr algn="just"/>
            <a:r>
              <a:rPr lang="ru-RU"/>
              <a:t>- Реализация образовательных программ основного общего и среднего общего образования в сетевой форме с участием организаций дополнительного образования детей, среднего профессионального и высшего образования, предприятий реального сектора экономики, учреждений культуры, спорта, негосударственных образовательных организаций.</a:t>
            </a:r>
          </a:p>
          <a:p>
            <a:pPr algn="just"/>
            <a:r>
              <a:rPr lang="ru-RU"/>
              <a:t>- Реализация модели мобильных детских технопарков «Кванториум», а также освоения онлайн модульных курсов.</a:t>
            </a:r>
          </a:p>
          <a:p>
            <a:pPr algn="just"/>
            <a:r>
              <a:rPr lang="ru-RU"/>
              <a:t>- Реализация проекта ранней профессиональной ориентации учащихся 6-11 классов общеобразовательных организаций «Билет в будущее».</a:t>
            </a:r>
          </a:p>
          <a:p>
            <a:pPr algn="just"/>
            <a:r>
              <a:rPr lang="ru-RU"/>
              <a:t>- Проведение открытых онлайн уроков «Проектория», направленных на раннюю профориентацию детей.</a:t>
            </a:r>
          </a:p>
          <a:p>
            <a:pPr algn="just"/>
            <a:r>
              <a:rPr lang="ru-RU"/>
              <a:t>- Работа детских общественных объединений.</a:t>
            </a:r>
          </a:p>
          <a:p>
            <a:pPr algn="just"/>
            <a:r>
              <a:rPr lang="ru-RU"/>
              <a:t>- Обеспечение доступности дополнительного образования обучающимся с инвалидностью и ОВЗ до уровня 70 % от общего числа детей указанной категории, в том числе с использованием дистанционных технологий</a:t>
            </a:r>
            <a:r>
              <a:rPr lang="ru-RU">
                <a:solidFill>
                  <a:srgbClr val="000000"/>
                </a:solidFill>
              </a:rPr>
              <a:t>.</a:t>
            </a: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8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AutoShape 9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2292" name="AutoShape 11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85720" y="1000108"/>
            <a:ext cx="8001056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</a:rPr>
              <a:t>	</a:t>
            </a:r>
          </a:p>
          <a:p>
            <a:pPr indent="457200" algn="just" eaLnBrk="0" hangingPunct="0"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ea typeface="Times New Roman" pitchFamily="18" charset="0"/>
              </a:rPr>
              <a:t>Цель:</a:t>
            </a:r>
            <a:r>
              <a:rPr lang="ru-RU" sz="2400" dirty="0">
                <a:solidFill>
                  <a:srgbClr val="000000"/>
                </a:solidFill>
                <a:ea typeface="Arial Unicode MS" pitchFamily="34" charset="-128"/>
              </a:rPr>
              <a:t> </a:t>
            </a:r>
            <a:endParaRPr lang="ru-RU" dirty="0">
              <a:solidFill>
                <a:srgbClr val="000000"/>
              </a:solidFill>
              <a:ea typeface="Arial Unicode MS" pitchFamily="34" charset="-128"/>
            </a:endParaRPr>
          </a:p>
          <a:p>
            <a:pPr indent="457200" algn="just" eaLnBrk="0" hangingPunct="0">
              <a:lnSpc>
                <a:spcPct val="150000"/>
              </a:lnSpc>
              <a:defRPr/>
            </a:pPr>
            <a:r>
              <a:rPr lang="ru-RU" sz="2000" dirty="0">
                <a:solidFill>
                  <a:srgbClr val="000000"/>
                </a:solidFill>
                <a:ea typeface="Arial Unicode MS" pitchFamily="34" charset="-128"/>
              </a:rPr>
              <a:t>Обеспечение к 2024 году для детей в возрасте от 5 до 18 лет доступных для каждого и качественных условий для воспитания гармонично развитой и социально ответственной личности путем увеличения охвата дополнительным образованием до 80%</a:t>
            </a:r>
            <a:br>
              <a:rPr lang="ru-RU" sz="2000" dirty="0">
                <a:solidFill>
                  <a:srgbClr val="000000"/>
                </a:solidFill>
                <a:ea typeface="Arial Unicode MS" pitchFamily="34" charset="-128"/>
              </a:rPr>
            </a:br>
            <a:r>
              <a:rPr lang="ru-RU" sz="2000" dirty="0">
                <a:solidFill>
                  <a:srgbClr val="000000"/>
                </a:solidFill>
                <a:ea typeface="Arial Unicode MS" pitchFamily="34" charset="-128"/>
              </a:rPr>
              <a:t>от общего числа детей, обновления содержания и методов дополнительного образования детей, развития кадрового потенциала и модернизации инфраструктуры системы дополнительного образования детей.</a:t>
            </a:r>
          </a:p>
          <a:p>
            <a:pPr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8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AutoShape 9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3316" name="AutoShape 11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85720" y="928670"/>
            <a:ext cx="800105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 eaLnBrk="0" hangingPunct="0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Задачи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:</a:t>
            </a:r>
            <a:r>
              <a:rPr lang="ru-RU" sz="2000" dirty="0"/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ru-RU" dirty="0"/>
              <a:t>	</a:t>
            </a:r>
            <a:r>
              <a:rPr lang="ru-RU" sz="2000" dirty="0"/>
              <a:t>1) 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обучающихся.</a:t>
            </a:r>
          </a:p>
          <a:p>
            <a:pPr>
              <a:lnSpc>
                <a:spcPct val="150000"/>
              </a:lnSpc>
              <a:defRPr/>
            </a:pPr>
            <a:r>
              <a:rPr lang="ru-RU" sz="2000" dirty="0"/>
              <a:t>	2) Создание новых мест в образовательных организациях различных типов для реализации дополнительных общеразвивающих программ всех направленностей в целях обеспечения 80% охвата детей дополнительным образованием.</a:t>
            </a:r>
          </a:p>
          <a:p>
            <a:pPr indent="457200" algn="just" eaLnBrk="0" hangingPunct="0">
              <a:defRPr/>
            </a:pP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8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AutoShape 9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4340" name="AutoShape 11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85720" y="1000108"/>
            <a:ext cx="8001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</a:rPr>
              <a:t>	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75" y="1000125"/>
          <a:ext cx="8858250" cy="4942332"/>
        </p:xfrm>
        <a:graphic>
          <a:graphicData uri="http://schemas.openxmlformats.org/drawingml/2006/table">
            <a:tbl>
              <a:tblPr/>
              <a:tblGrid>
                <a:gridCol w="819150"/>
                <a:gridCol w="2282825"/>
                <a:gridCol w="776288"/>
                <a:gridCol w="819150"/>
                <a:gridCol w="803275"/>
                <a:gridCol w="517525"/>
                <a:gridCol w="627062"/>
                <a:gridCol w="534988"/>
                <a:gridCol w="447675"/>
                <a:gridCol w="615950"/>
                <a:gridCol w="614362"/>
              </a:tblGrid>
              <a:tr h="1444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b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показателя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Базовое значение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Период, год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Доля детей в возрасте от 5 до 18 лет, охваченных дополнительным образованием, %</a:t>
                      </a:r>
                    </a:p>
                  </a:txBody>
                  <a:tcPr marL="5053" marR="50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74,86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января 2018 г.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75,0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76,0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77,0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78,0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78,5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1436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Число детей, охваченных деятельностью детских технопарков «Кванториум» (мобильных технопарков «Кванториум») и другими проектами, направленными на обеспечение доступности дополнительных общеобразовательных программ естественно научной и технической направленностей, соответствующих приоритетным направлениям технологического развития Российской Федерации, человек, нарастающим итогом</a:t>
                      </a:r>
                    </a:p>
                  </a:txBody>
                  <a:tcPr marL="5053" marR="50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января 2018 г.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Число участников открытых онлайн-уроков, реализуемых с учетом опыта цикла открытых уроков «Проектория», «Уроки настоящего» или иных аналогичных по возможностям, функциям и результатам проектах, направленных на раннюю профориентацию, человек</a:t>
                      </a:r>
                    </a:p>
                  </a:txBody>
                  <a:tcPr marL="5053" marR="50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января 2018 г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874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1312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1962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2390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3049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3708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будущее», нарастающим итогом, человек</a:t>
                      </a:r>
                    </a:p>
                  </a:txBody>
                  <a:tcPr marL="5053" marR="505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Основной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июня 2018 г.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9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27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32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8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AutoShape 9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5364" name="AutoShape 11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1143000"/>
            <a:ext cx="9029700" cy="9239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endParaRPr lang="ru-RU" sz="5400" b="1" cap="all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88" y="1071563"/>
          <a:ext cx="8529784" cy="4889292"/>
        </p:xfrm>
        <a:graphic>
          <a:graphicData uri="http://schemas.openxmlformats.org/drawingml/2006/table">
            <a:tbl>
              <a:tblPr/>
              <a:tblGrid>
                <a:gridCol w="819150"/>
                <a:gridCol w="2466998"/>
                <a:gridCol w="785818"/>
                <a:gridCol w="785818"/>
                <a:gridCol w="612000"/>
                <a:gridCol w="612000"/>
                <a:gridCol w="612000"/>
                <a:gridCol w="612000"/>
                <a:gridCol w="612000"/>
                <a:gridCol w="612000"/>
              </a:tblGrid>
              <a:tr h="324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b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ОУ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Юнармия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Период, год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Активисты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БСШ №1 им. Е.К. Зырянова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50 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12,5 %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27,0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40,5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54,0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67,0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«БСОШ № 3»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25,0 %   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41,0            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54,0     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67,0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72,0        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       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МБОУ «БСШ №4»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2,6 %           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25,0  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50,0 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70,0 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«БСОШ №5»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23,0 %      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57,0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69,0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77,0   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«Бархатовская СОШ»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5,1 %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70,0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 «Беретская ООШ»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0 %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70,0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 «Вознесенская СОШ»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31,8 %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45,3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58,8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67,5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72,3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«Ермолаевская СОШ»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22,3 %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44,6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57,5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67,6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76,7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МБОУ</a:t>
                      </a:r>
                      <a:r>
                        <a:rPr kumimoji="0" lang="ru-RU" sz="12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«Есаульская СОШ»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11,0 %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49,5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76,0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 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МБОУ «Зыковская СОШ»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3,9 %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70,0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МБОУ «Маганская СОШ»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5053" marR="505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13,7 %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27,4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41,1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54,8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68,5</a:t>
                      </a: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80,0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053" marR="5053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8" descr="Рисунок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AutoShape 9" descr="data:image/jpeg;base64,/9j/4AAQSkZJRgABAQAAAQABAAD/2wCEAAkGBwgHBgkIBwgKCgkLDRYPDQwMDRsUFRAWIB0iIiAdHx8kKDQsJCYxJx8fLT0tMTU3Ojo6Iys/RD84QzQ5OjcBCgoKDQwNGg8PGjclHyU3Nzc3Nzc3Nzc3Nzc3Nzc3Nzc3Nzc3Nzc3Nzc3Nzc3Nzc3Nzc3Nzc3Nzc3Nzc3Nzc3N//AABEIAHwApQMBIgACEQEDEQH/xAAcAAACAgMBAQAAAAAAAAAAAAAFBgMEAAIHAQj/xAA+EAACAQMDAQYDBgQEBQUAAAABAgMABBEFEiExBhMiQVFhFHGBBzJSkaHRI0KxwRVi4fBDcpLC8RYkJTM0/8QAGgEAAwEBAQEAAAAAAAAAAAAAAgMEBQEABv/EACoRAAICAQQBAwEJAAAAAAAAAAABAhEDBBIhMSITQVEUBSMyYXGRoeHw/9oADAMBAAIRAxEAPwDrqZFfPOqxf4n9tcsEgyrarGp+SsOP0r6J+VfPuq//ABv2594+QralE49w+3+7UQKZ9FE4zVW+vbWzjBu7mKAMeDK4UH862vbuKytJrq4bbFCjOzewGa4vrGtPJLeXN1FN3UpQxxNOHKsTwcnquCeB7elHDHuG48bmdmSRXRZEYFGAKsDwQaXNfvFnnNvEw/hDxfOgHZDVNSkmuJpYcwOqDLTY7sHJXC5PkenXkVXvJx8U5JYufMHANcyQr3PKOydMgmV+9GCc1NZLIJQGUhf71vAHlClvCxojaxgNtm6+tSzlRREvQRs64AwcZ5r0xsHKtnA5BrY7kVTnjbitJrkRncWPA5NIfQxHP+0kvwHa2WROO9tg5+YYY/pXSrHUFidUx4XIK8dM9Qfka5L20uC/aEHOWFuFPzLcf1pxs9Q2spkkyRhTnz460GdtKJ3FDdY9S36KGUH76/kaq2dw0kgZidxHOfWlmS+Zrrr4SPWi9nJkAr94UlzbGeikhhMhZQR1HrWlwGaLw9fLJ86it34yakmb+GccjHIpm6+xG2gRBdgM4OdwP3Sehr2aVVG9TgHxAZ6H0/370K1Nil2+Dy2MkDr71pIxRQeSSKGKG0F7SYM7Lu8JGRnyNVbubxEe9a24wPLpxVa4OAWPWrMbSi0Z+pXKK9xMQwx6VlBL692y4BNZSm42HHHKjrlcI+3fTZLHtTYaxDlBcxBQ/wCGRDwfyK/lXeBSt9pfZk9qOy09pCoN3Ce+t/dh1X6jI+eKvEBnSdRj1zs7b38LDbd228bugJHIOPQ5rht1HIsDXMKd4kkhiVFty2x85ba3Reg4PkT6Uf8AsP7UoIbjsxqbFWG6S3Dcf86f93/V6UC1u0SG8720uidOErqCjBnPo5Q9VJ4HpVGJ0mU6d1YT7O6O2qGe5uf4cMA3ySbvApH3cE+eM/19iZt1aS2Vz4zk5LdTml6TXYItMtdIsrvvlknLNvhHfbiuPEPT7w6cAjzpk7L4OiuXkjLK54U9AfP880rNdN2NknLyL2nKqbh09VPSrRcKGLGg0k4DYztx5+9b75JkODmszJd2PguA4Z8xcngDNBry9SdtiHK55rVb4R27xzEg4wDik/tZrHwFh8PA+Lq58CY6qD1auxW50C3sTbB/frqvaXefFG0wx7qo/pgCm6SMKBtJFJHZiRFvwQcBEwCfLPT9KfbqF1RdgJDDrS9Q/OhumXhfyS2fixnJHvTFp6kng0A06CbcAUPHt1pl0xSrDKnNTDpdBiEELUnP0rIzgcjFSYyM0yiNsXtSs2SQO3I6A1FGm5cEAgHijOqhfhSzEALzuz0pdjnvLpmhsIl3ebOcAe9ErDXKCAQ7hsGT6edAdeujbIQ25T6EYo3BfS2cEzyRq9xGuAEPBPtS3fake02l3IkhWO6ttrKfbdgj/fpRxyro9k0c5J5F0gVBaPfKZecVlH9JtBHahfSvapWnXuQvPTpHQVuEP8wqVHB8653D2idSN2c0xaXrS3Cglh8jValCXRGpCL9qnYW5t77/ANV9mUcTo4luYY+qsOe8X8sn8/WlnSL/APx0xqtpFPJIhRoGJjZiFJO188NnkdRz08q73HcrIByOa5d2z7JFr+8fT7ZRBvWXurdMFNwJJHuSG4A5/Sm4nVplenl5FexuWFvLqGq6TDDeR2xRJ44lJmZChJVxxkqpG0c5zVTS1ZHjt0Dvcu+e9kZsqgGcED146/lS3a6hd3NodPdmurE3ImUMecqCMj0ypINS2vaiytZtzPPGBgLx3rA+Z3cH6e9c3x6Hwai6Y43KFMeeTW9nN3RHBORzjypb1Dt/oxB7pbqUnyEW3+ppZv8AtzfTo8em24t0b/iHxuPl5Cs30pMZ68EOvazXrPSIsyMsl0w/hwA8n3PoPeuYPdzalqBubl8v19l9MfXFD3kknmaSaR5JGOSzsSTVuzAVHb6fTz/tVEIKCJcmV5H+QydnIcxtMwPjYn6U62euXcEQR1G0DAyKAdmUR4oYlHIAB+dWdUucQPJEMBh4CPw+v1qGcd82aMHsgkE5e06W8oaWZI+cAFgD+Wauaf22t1lVWldT+LjH9c1xzZc3d0zrE8mT50+9ntPeW3ghmCxBVVXbG5unlRywY4rkXDNPJKkjrGn9oIrlFZXV93Qg9aIrqIZPAh3H14pQfs/pkenQvB30BilVpWjfa0iZGcn2HI/1pgsjJfzu5ykW7k/zPj1pS2oKULLJsn1Ft9wWESk4VScGrVtYLbL4FUYGBirqgKoC8AdAKwE+ma8+RW5ilf31hZSrHeOyysS6jHB8uaHW9tbPcXV9YYENxEQ6D+RwRn6H9627a2DXepQfCrulmXYq5xgg8/TmrejaJPpOkTR3bAzSAsVByE49aVC96/U0ZuEdM3fLXRkRCrx0rKhXOOlZW1Z8tyL0sZWptPuHhY4PFWpYQ2aqd1tORWcp10N2jJp+qSd4q+VFdVtbXUbZJ7qPvDbAuF2K27ocYbg9POljTP8A70ojeaqWge205ZbqZiEYW4+6CefGfCD9aow5ZPlh41tYra72WTtGo1HSZI4NWtJibiwjOA6ZzjH4wOD0GfIVydrc/FT24XDRMQQfnxXcmsr5dSgvg0NrJCu3aHMpZfRmwM0B1TRIr63vLyKKzXULbJPeZUSpyQOOS2CAPpTPVhuGSacuBAs+yd3cTRjK908Hey4ByoxkjHr6VcvtDaWdI47R7RN20DbgMPn602di4HvtIkv5Lf4VmlECr6gANke3NOkFomwJLGrrnzHFLyS8uDqnFcUcbl7HTtZapcKD3lookjJONy+Yx8qA2URk+Hi3BS7biT5c/sBXctT0butP1D/C4Q1zc2rIis3GT5c9K4tbQldShUkqIsFgRzhfL9MUxO4s5t5GbTbNobjD3MvTJdG2/oOKMfAvqFq+1kWRYsrFtYFkwAcfI8Hn8siqukWUupX5jHIUc049nF1Ls7qhWSMS21wNuJD0P+U/26fKo91Pk1Nvj4nNo7SaCbxIeOm0Uy6KZmYd1Ex98dKbLxNPimdkh7slskGMj9en5VXe/VMRWcLyTHoFX7o9TSZ5Gx+OKXRv3k9wyWKtzIwV8DoPP9M042aCFBGowB+tCtC09bUGabDXDjBI6L7D96OqoxXBGWdukTqfDWA814vSsPAoiYG3lvFJIk6qWkjfhgMgV5r90kemMcfxJCEH9/6VXvEksdk8EjATk74/LPrQm+729dWkJ2r91fSm4sUrugdRmio0nbKyzZHpWV4YyvGKyqPUZm0VnkGaid1zVqS3ypOKFzb1OFHNRMaELCOKW4USorr6MMimu12pHhQAB0A8qUtFhmNwrMOKa4chTxVGHo6rBWpy7WY0vRz7ZywONw5+Y/8AP6UY1jcS+AaVx3sUzxyqeOQRyD6GgnG2cadjhplvC+n28UXhSNmO3PTJz/ep765isLCe4upBHBEu53Y9KG6NaypiW4d0U9FU9fnW2r6dpWsNtvoWeJRkKZnxn5ZoYyp0yvFppzVvgU9c+0uOONoNDhMsp6TSrhF9wOrfpSCDLLqaXKgyKzneQOCSc0b+0jRNM0WOyn0dyiTlkeAuWAxjDDPPnUOj3fx+hi3UFTA29Ru8OQc52jAq6FONoXNShPbIc+xF/aW08vfIG5HJ+VdC1C5027tIVdinRlKnlTXJuymnveRSXVq7NIuWaIn73qKs3Wo2+sNDbd3IAvi8RwPbgVnzb3M1VjTSYz9r5yljFcK38dZNhZeO8BHBx68frQXSLrMizc7vMNU/wpaGOLxzMo6sc4ry3tMSYxtpTj7joSrgdNMvFeMetGI5M0l6bMyMB5Cme1l/hgnyrqE5YfAURq2kbCE+gqtFJmt5m8G3PLHH70aZI0DtaZ1eJWH8PbwfeqqKGXjGKOzIk8RjdQVPrQ7/AAwKxjglO7G4BhgH61bhyJ+JDnxO9wHnUB6yvLyO4hmKSxOGHtWU1xRMWDbZQjFVF08GT7vFGfCV4qMbQaynbL1FI2srARlTgUSjt1AqukoCg1ul0oOM0cJbUedWZNpkUvl19qoz9nUkidFY8qQoxwCRRhLhCOtTrKp6Gh3Wwujm91qrQ2WJ1YSRrscKD94cH+lKT6nr+pzqNMsJO4LYEzrnPXoM8+VdD1/TY31meIfcmAmIHvwf1U/nW0NxHalYolREQYAUeVejSds0YvdDx4OEdorPWPi3l1uC6jIO1WlhKIB6DjFb9lr1be5e3eKExyD7zrk/TPFfRFvqdu67JwpU9Qy5B+lC7zsh2c1KU3FrbpY3a8rPZ4Qg+pHQ/l9arx6qPTIMmnnbYh9hpVs9Znh3Du2yRz0BqtH3em6lJBKh3RfcOeCnlRq60LUdG1yKScmaGXKi5HRiORn0OM8Us9poHm7QSnc2Qirwccf7NKnFb2X4JvYk1b6GzT+0tqAyGLxN1ORWRXJuS8sCHuySA34vcUE7P6bAqGS5XJ4xn6/vR9ZURgqABegA8qVJodKKXRbsCNwz1pgikAUDND9NtI7mLer8/KrwjEQwx6UKFSZfhmCrljxWyXCyPkeXApfvtRAJgjbp94/2q1p0+4jBrsnSEuNjGHwD8qHG9b4whR4UOM+9TSziKBmY8YqnFhEEhwCxLEe9VaGG/LfwQ6yahjr5DS3KSDopI617Q+0WORDJOzBmORtHlXtarUTNTbVlJSRWygE81pgnp0rza4PFYe0utkrtgYqLec8VIsLt1qVbNj50LiwkyFXcnrip/iu6XLn5c1JHZN51T16zkSxLo2GBwM0Cg7tjsdSkkwfdPLLetLuDOVIIzjI8sUra++qWsjLb6ddyyMMjYvA+vSraXskE4E24FenNM2m60gQCQ9a7Jx3Gi4uC8Tntlqfa+C2aW90MTxKesbAMB+ZFa6b27t1vNt1HNp8+fCs/CkfOutLqVtIQoK89QKy90XSNWtzFfada3ETeTxjj5HqKP7ufa/YT6uTH/YLftJpzdn5ZJZY3UxHAHOTjy+tcx1i7SPX7rGCvhw3r4RTnefZjY2ZeTs/I8BYf/mncsh+THkfXP0pE1PSb+0umF9byxyDCZZeDgADB6EYFMlBbeHYOLJ5viiRL13Ybc0xaJbNdSqZSNgHT1oBp9qxHTmmKynS1IaZ1jB8ILMBzU9X0WS4XIzWUSWhG04X50M1nVwjvFC2W8yP5f9aG6lq0zKY7XKL+Pz/0oIpcnk0SpInfLsIC4JNGtHu+cZpY3beSas2Fy8twLe0G+ZvLyUep9BXlFz4R6TUVbHWe6EwWPPhHif5Colug1wiufAPE/Hl5UMEyRp3KP3n45PxNV2wszPNk2neSDqz5x8tvSt/Taf6fDT7fZ83qNR9RmuPSLd1qzEjb3RXJxtReKyg+qwA3AQaXbEqOfDj+9ZTPSx/P8g78n+QzxlSMZ6VYUxtxnpQgu2etbI7A9awlIu3B6MLgHIqZdvrQqB229alSRu8xmisYnYZiAoL2mv4ktpYI4zJKo3cdBjnH5ZojC5NK/aKV47lgp4yTXHJbWPww3SA8Wk6bqscdxdPJJFINybX28H5Udi0fSdwISRCBjiVsY+Vcsh1S6s9curGF/wD28cm9EPO0k849qfoZpHRSWPIzxSZ0iyEnk9w++gW0kW61uZI3HTcdw/et4RqWmgNKglhH80WTx8qqaVcy527zimO2kYgE0tJN30enOUeHyiKz1C3uxjcPlmvdZsfjtKubdYklZoz3at+LHFSy6faytvaIB/xJ4T+lSxoIVCqWI/zHNPxuUXbJZqL/AAnMYNP+GvbS3KL3pz3sUg5zXMvtF0+50/tE8jNL3MnjhYkkKfMD0rqnbW4ki7dWPdnGY1J/UVJqFnbX8bw3kEc0e4na65rfji9XGpUlZiTzvFkabbo592f1n42yVJ2/ioMEnzotbqZ5NqHJPQDk1bHZvSLactDZKpz5M370XEvwUfd2kccKg4OxACfmaif2XJy7Ll9qxjFcWCZtGlA3X1wtrFjpnMh+Q/etoJYIIjbabGY42+9I3Luf8xrS5YzHdIckjn86PaLY28NobkRhpFwRu5Hl+9aWDSY9OrXLMzUazLqJU+ijHLHaIJJGUsD4Yy3n9OaLfH3VlA0zWt0SV4YxZzn9akTbKO9McYdgSWVADXoZyxy7YUAgZ4rs0pvlAwbiqTILOCSNGa+tpJLiQ7n/AJdvt0rKNQyFUwBx7Ej+9ZUrlFcOJRTfK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85720" y="1000108"/>
            <a:ext cx="8001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</a:rPr>
              <a:t>	</a:t>
            </a:r>
            <a:endParaRPr lang="ru-RU" sz="2400" dirty="0"/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85750" y="1214438"/>
            <a:ext cx="8358188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  <a:defRPr/>
            </a:pPr>
            <a:r>
              <a:rPr lang="ru" sz="2400" b="1" dirty="0"/>
              <a:t>Задачи на 2019-2020 учебный год:</a:t>
            </a:r>
          </a:p>
          <a:p>
            <a:pPr eaLnBrk="0" hangingPunct="0">
              <a:tabLst>
                <a:tab pos="457200" algn="l"/>
              </a:tabLst>
              <a:defRPr/>
            </a:pPr>
            <a:endParaRPr lang="ru-RU" sz="2000" b="1" dirty="0">
              <a:solidFill>
                <a:srgbClr val="23282D"/>
              </a:solidFill>
            </a:endParaRPr>
          </a:p>
          <a:p>
            <a:pPr marL="457200" indent="-457200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ru-RU" sz="2000" dirty="0">
                <a:solidFill>
                  <a:schemeClr val="dk1"/>
                </a:solidFill>
              </a:rPr>
              <a:t>Запустить обсуждение понятия «успех».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ru-RU" sz="2000" dirty="0">
                <a:solidFill>
                  <a:schemeClr val="dk1"/>
                </a:solidFill>
              </a:rPr>
              <a:t>Провести анализ состава детей в своих учреждениях.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ru-RU" sz="2000" dirty="0">
                <a:solidFill>
                  <a:schemeClr val="dk1"/>
                </a:solidFill>
              </a:rPr>
              <a:t>Начать принимать участие в конкурсах федерального и регионального уровня.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ru-RU" sz="2000" dirty="0">
                <a:solidFill>
                  <a:schemeClr val="dk1"/>
                </a:solidFill>
              </a:rPr>
              <a:t>Провести ревизию возможностей по созданию новых мест в системе дополнительного образования.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ru-RU" sz="2000" dirty="0">
                <a:solidFill>
                  <a:schemeClr val="dk1"/>
                </a:solidFill>
              </a:rPr>
              <a:t>Включиться в работу проекта «</a:t>
            </a:r>
            <a:r>
              <a:rPr lang="ru-RU" sz="2000" dirty="0" err="1">
                <a:solidFill>
                  <a:schemeClr val="dk1"/>
                </a:solidFill>
              </a:rPr>
              <a:t>Проектория</a:t>
            </a:r>
            <a:r>
              <a:rPr lang="ru-RU" sz="2000" dirty="0">
                <a:solidFill>
                  <a:schemeClr val="dk1"/>
                </a:solidFill>
              </a:rPr>
              <a:t>» и начать разбираться с проектом «Билет в будущее».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ru-RU" sz="2000" dirty="0">
                <a:solidFill>
                  <a:schemeClr val="dk1"/>
                </a:solidFill>
              </a:rPr>
              <a:t>Следить за краевыми новостями о создании рабочих групп в рамках проекта. 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6732</TotalTime>
  <Words>540</Words>
  <Application>Microsoft Office PowerPoint</Application>
  <PresentationFormat>Экран (4:3)</PresentationFormat>
  <Paragraphs>215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Optima Cyr</vt:lpstr>
      <vt:lpstr>Calibri</vt:lpstr>
      <vt:lpstr>Wingdings</vt:lpstr>
      <vt:lpstr>Wingdings 2</vt:lpstr>
      <vt:lpstr>Tw Cen MT</vt:lpstr>
      <vt:lpstr>Roboto Slab</vt:lpstr>
      <vt:lpstr>Times New Roman</vt:lpstr>
      <vt:lpstr>Arial Unicode MS</vt:lpstr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Васильева Наталья Петровна</dc:creator>
  <cp:lastModifiedBy>Админ</cp:lastModifiedBy>
  <cp:revision>600</cp:revision>
  <dcterms:modified xsi:type="dcterms:W3CDTF">2019-09-26T05:03:13Z</dcterms:modified>
</cp:coreProperties>
</file>