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handoutMasterIdLst>
    <p:handoutMasterId r:id="rId21"/>
  </p:handoutMasterIdLst>
  <p:sldIdLst>
    <p:sldId id="430" r:id="rId2"/>
    <p:sldId id="454" r:id="rId3"/>
    <p:sldId id="456" r:id="rId4"/>
    <p:sldId id="457" r:id="rId5"/>
    <p:sldId id="470" r:id="rId6"/>
    <p:sldId id="458" r:id="rId7"/>
    <p:sldId id="459" r:id="rId8"/>
    <p:sldId id="460" r:id="rId9"/>
    <p:sldId id="461" r:id="rId10"/>
    <p:sldId id="462" r:id="rId11"/>
    <p:sldId id="463" r:id="rId12"/>
    <p:sldId id="464" r:id="rId13"/>
    <p:sldId id="466" r:id="rId14"/>
    <p:sldId id="465" r:id="rId15"/>
    <p:sldId id="467" r:id="rId16"/>
    <p:sldId id="468" r:id="rId17"/>
    <p:sldId id="480" r:id="rId18"/>
    <p:sldId id="47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B6D2"/>
    <a:srgbClr val="E95E4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65442" autoAdjust="0"/>
  </p:normalViewPr>
  <p:slideViewPr>
    <p:cSldViewPr>
      <p:cViewPr varScale="1">
        <p:scale>
          <a:sx n="44" d="100"/>
          <a:sy n="44" d="100"/>
        </p:scale>
        <p:origin x="-90" y="-978"/>
      </p:cViewPr>
      <p:guideLst>
        <p:guide orient="horz" pos="1253"/>
        <p:guide pos="5655"/>
        <p:guide pos="385"/>
      </p:guideLst>
    </p:cSldViewPr>
  </p:slideViewPr>
  <p:outlineViewPr>
    <p:cViewPr>
      <p:scale>
        <a:sx n="33" d="100"/>
        <a:sy n="33" d="100"/>
      </p:scale>
      <p:origin x="0" y="77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71</a:t>
                    </a:r>
                    <a:r>
                      <a:rPr lang="ru-RU" sz="2000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96</a:t>
                    </a:r>
                    <a:r>
                      <a:rPr lang="ru-RU" sz="2000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000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96</a:t>
                    </a:r>
                    <a:r>
                      <a:rPr lang="ru-RU" sz="2000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000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62</a:t>
                    </a:r>
                    <a:r>
                      <a:rPr lang="ru-RU" sz="2000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2000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96</a:t>
                    </a:r>
                    <a:r>
                      <a:rPr lang="ru-RU" sz="2000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strRef>
              <c:f>Лист1!$B$7:$F$7</c:f>
              <c:strCache>
                <c:ptCount val="5"/>
                <c:pt idx="0">
                  <c:v>в карточках</c:v>
                </c:pt>
                <c:pt idx="1">
                  <c:v>год рождения</c:v>
                </c:pt>
                <c:pt idx="2">
                  <c:v>школьный уровень</c:v>
                </c:pt>
                <c:pt idx="3">
                  <c:v>нулевой рейтинг</c:v>
                </c:pt>
                <c:pt idx="4">
                  <c:v>выпускник</c:v>
                </c:pt>
              </c:strCache>
            </c:strRef>
          </c:cat>
          <c:val>
            <c:numRef>
              <c:f>Лист1!$B$8:$F$8</c:f>
              <c:numCache>
                <c:formatCode>General</c:formatCode>
                <c:ptCount val="5"/>
                <c:pt idx="0">
                  <c:v>71</c:v>
                </c:pt>
                <c:pt idx="1">
                  <c:v>96</c:v>
                </c:pt>
                <c:pt idx="2">
                  <c:v>96</c:v>
                </c:pt>
                <c:pt idx="3">
                  <c:v>62</c:v>
                </c:pt>
                <c:pt idx="4">
                  <c:v>96</c:v>
                </c:pt>
              </c:numCache>
            </c:numRef>
          </c:val>
        </c:ser>
        <c:dLbls>
          <c:showVal val="1"/>
        </c:dLbls>
        <c:overlap val="-25"/>
        <c:axId val="96708480"/>
        <c:axId val="96710016"/>
      </c:barChart>
      <c:catAx>
        <c:axId val="967084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96710016"/>
        <c:crosses val="autoZero"/>
        <c:auto val="1"/>
        <c:lblAlgn val="ctr"/>
        <c:lblOffset val="100"/>
      </c:catAx>
      <c:valAx>
        <c:axId val="9671001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6708480"/>
        <c:crosses val="autoZero"/>
        <c:crossBetween val="between"/>
      </c:valAx>
    </c:plotArea>
    <c:plotVisOnly val="1"/>
    <c:dispBlanksAs val="gap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8B2B4A-2BF2-45C9-83BA-065AF7AADB4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B71983-FEE7-4E81-B152-12BD5B8C6B44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База данных</a:t>
          </a:r>
          <a:endParaRPr lang="ru-RU" sz="32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52613C-FC07-4EA5-8C78-02464D82B9CA}" type="parTrans" cxnId="{9FADDAE3-4767-4595-A65F-58CF2BE8C561}">
      <dgm:prSet/>
      <dgm:spPr/>
      <dgm:t>
        <a:bodyPr/>
        <a:lstStyle/>
        <a:p>
          <a:endParaRPr lang="ru-RU"/>
        </a:p>
      </dgm:t>
    </dgm:pt>
    <dgm:pt modelId="{A6A51E04-F431-433C-B0B7-246079D7BC1B}" type="sibTrans" cxnId="{9FADDAE3-4767-4595-A65F-58CF2BE8C561}">
      <dgm:prSet/>
      <dgm:spPr/>
      <dgm:t>
        <a:bodyPr/>
        <a:lstStyle/>
        <a:p>
          <a:endParaRPr lang="ru-RU"/>
        </a:p>
      </dgm:t>
    </dgm:pt>
    <dgm:pt modelId="{9F02D53E-AE2E-4C60-B88A-688F492C2285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Детей</a:t>
          </a:r>
        </a:p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133 097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29950F-D0ED-4B09-B784-0EA279E03DE1}" type="parTrans" cxnId="{E4093915-CC00-4A3C-98A7-10E7DE5E44A8}">
      <dgm:prSet/>
      <dgm:spPr/>
      <dgm:t>
        <a:bodyPr/>
        <a:lstStyle/>
        <a:p>
          <a:endParaRPr lang="ru-RU"/>
        </a:p>
      </dgm:t>
    </dgm:pt>
    <dgm:pt modelId="{25405A57-B40B-4ECC-AAFE-35E9318391FF}" type="sibTrans" cxnId="{E4093915-CC00-4A3C-98A7-10E7DE5E44A8}">
      <dgm:prSet/>
      <dgm:spPr/>
      <dgm:t>
        <a:bodyPr/>
        <a:lstStyle/>
        <a:p>
          <a:endParaRPr lang="ru-RU"/>
        </a:p>
      </dgm:t>
    </dgm:pt>
    <dgm:pt modelId="{B13A5ABC-7C4A-472C-8BD5-9A5D7BB4A70C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Выпускников</a:t>
          </a:r>
        </a:p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21 242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5D2E04-D50D-46ED-A3B9-8E3F9412D8AD}" type="parTrans" cxnId="{092B0601-BBE5-4B9B-9167-DB9BC4751E28}">
      <dgm:prSet/>
      <dgm:spPr/>
      <dgm:t>
        <a:bodyPr/>
        <a:lstStyle/>
        <a:p>
          <a:endParaRPr lang="ru-RU"/>
        </a:p>
      </dgm:t>
    </dgm:pt>
    <dgm:pt modelId="{33D0EEBE-90EF-400E-B868-E73C184B8327}" type="sibTrans" cxnId="{092B0601-BBE5-4B9B-9167-DB9BC4751E28}">
      <dgm:prSet/>
      <dgm:spPr/>
      <dgm:t>
        <a:bodyPr/>
        <a:lstStyle/>
        <a:p>
          <a:endParaRPr lang="ru-RU"/>
        </a:p>
      </dgm:t>
    </dgm:pt>
    <dgm:pt modelId="{4D04A4FA-F90B-4AC0-B1EB-D42531FED945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Педагогов</a:t>
          </a:r>
        </a:p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22 166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062480-F39D-4162-AD07-F1A7BC86631C}" type="parTrans" cxnId="{6FF41C89-7B82-47CF-A32E-05E563A710A1}">
      <dgm:prSet/>
      <dgm:spPr/>
      <dgm:t>
        <a:bodyPr/>
        <a:lstStyle/>
        <a:p>
          <a:endParaRPr lang="ru-RU"/>
        </a:p>
      </dgm:t>
    </dgm:pt>
    <dgm:pt modelId="{3EAB5BA8-82D3-4E29-9763-CD9BC8A82168}" type="sibTrans" cxnId="{6FF41C89-7B82-47CF-A32E-05E563A710A1}">
      <dgm:prSet/>
      <dgm:spPr/>
      <dgm:t>
        <a:bodyPr/>
        <a:lstStyle/>
        <a:p>
          <a:endParaRPr lang="ru-RU"/>
        </a:p>
      </dgm:t>
    </dgm:pt>
    <dgm:pt modelId="{4B3ECFFB-79D8-460D-95A4-E72404C47FAA}" type="pres">
      <dgm:prSet presAssocID="{458B2B4A-2BF2-45C9-83BA-065AF7AADB4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6EF2AA-D540-4E55-8A61-D93A359886E4}" type="pres">
      <dgm:prSet presAssocID="{58B71983-FEE7-4E81-B152-12BD5B8C6B44}" presName="centerShape" presStyleLbl="node0" presStyleIdx="0" presStyleCnt="1" custScaleX="137159" custScaleY="137525" custLinFactNeighborX="797" custLinFactNeighborY="-1686"/>
      <dgm:spPr/>
      <dgm:t>
        <a:bodyPr/>
        <a:lstStyle/>
        <a:p>
          <a:endParaRPr lang="ru-RU"/>
        </a:p>
      </dgm:t>
    </dgm:pt>
    <dgm:pt modelId="{0D77DCCE-4FBE-49AB-9466-F00F9F826522}" type="pres">
      <dgm:prSet presAssocID="{7129950F-D0ED-4B09-B784-0EA279E03DE1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724F600A-86B5-49F3-8738-B69FA322235D}" type="pres">
      <dgm:prSet presAssocID="{9F02D53E-AE2E-4C60-B88A-688F492C228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78D399-5C86-409C-A049-FE43E5A59E6E}" type="pres">
      <dgm:prSet presAssocID="{A45D2E04-D50D-46ED-A3B9-8E3F9412D8AD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9B98E430-C007-4210-AA31-E311BBF8E568}" type="pres">
      <dgm:prSet presAssocID="{B13A5ABC-7C4A-472C-8BD5-9A5D7BB4A70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B49E2-BDA3-45E9-B8AB-3696B17FBF16}" type="pres">
      <dgm:prSet presAssocID="{0D062480-F39D-4162-AD07-F1A7BC86631C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0014BE5D-AB2C-4FA2-B872-00E1AA7B9B79}" type="pres">
      <dgm:prSet presAssocID="{4D04A4FA-F90B-4AC0-B1EB-D42531FED94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90DE6C-6425-44A2-A28F-D7B5C1B93414}" type="presOf" srcId="{58B71983-FEE7-4E81-B152-12BD5B8C6B44}" destId="{486EF2AA-D540-4E55-8A61-D93A359886E4}" srcOrd="0" destOrd="0" presId="urn:microsoft.com/office/officeart/2005/8/layout/radial4"/>
    <dgm:cxn modelId="{D27A01F7-F979-4717-A6D2-A62CE4D34DB9}" type="presOf" srcId="{B13A5ABC-7C4A-472C-8BD5-9A5D7BB4A70C}" destId="{9B98E430-C007-4210-AA31-E311BBF8E568}" srcOrd="0" destOrd="0" presId="urn:microsoft.com/office/officeart/2005/8/layout/radial4"/>
    <dgm:cxn modelId="{092B0601-BBE5-4B9B-9167-DB9BC4751E28}" srcId="{58B71983-FEE7-4E81-B152-12BD5B8C6B44}" destId="{B13A5ABC-7C4A-472C-8BD5-9A5D7BB4A70C}" srcOrd="1" destOrd="0" parTransId="{A45D2E04-D50D-46ED-A3B9-8E3F9412D8AD}" sibTransId="{33D0EEBE-90EF-400E-B868-E73C184B8327}"/>
    <dgm:cxn modelId="{485D0F0A-2FCA-41A6-9162-987BDA81DA82}" type="presOf" srcId="{A45D2E04-D50D-46ED-A3B9-8E3F9412D8AD}" destId="{6B78D399-5C86-409C-A049-FE43E5A59E6E}" srcOrd="0" destOrd="0" presId="urn:microsoft.com/office/officeart/2005/8/layout/radial4"/>
    <dgm:cxn modelId="{6FF41C89-7B82-47CF-A32E-05E563A710A1}" srcId="{58B71983-FEE7-4E81-B152-12BD5B8C6B44}" destId="{4D04A4FA-F90B-4AC0-B1EB-D42531FED945}" srcOrd="2" destOrd="0" parTransId="{0D062480-F39D-4162-AD07-F1A7BC86631C}" sibTransId="{3EAB5BA8-82D3-4E29-9763-CD9BC8A82168}"/>
    <dgm:cxn modelId="{3E8739C1-C295-482B-BA0C-6022D41A58F4}" type="presOf" srcId="{7129950F-D0ED-4B09-B784-0EA279E03DE1}" destId="{0D77DCCE-4FBE-49AB-9466-F00F9F826522}" srcOrd="0" destOrd="0" presId="urn:microsoft.com/office/officeart/2005/8/layout/radial4"/>
    <dgm:cxn modelId="{00B61D95-0958-4498-AE61-E76445573EBE}" type="presOf" srcId="{9F02D53E-AE2E-4C60-B88A-688F492C2285}" destId="{724F600A-86B5-49F3-8738-B69FA322235D}" srcOrd="0" destOrd="0" presId="urn:microsoft.com/office/officeart/2005/8/layout/radial4"/>
    <dgm:cxn modelId="{9438D616-011A-47DF-8C93-C8E2ADD4101A}" type="presOf" srcId="{4D04A4FA-F90B-4AC0-B1EB-D42531FED945}" destId="{0014BE5D-AB2C-4FA2-B872-00E1AA7B9B79}" srcOrd="0" destOrd="0" presId="urn:microsoft.com/office/officeart/2005/8/layout/radial4"/>
    <dgm:cxn modelId="{E4093915-CC00-4A3C-98A7-10E7DE5E44A8}" srcId="{58B71983-FEE7-4E81-B152-12BD5B8C6B44}" destId="{9F02D53E-AE2E-4C60-B88A-688F492C2285}" srcOrd="0" destOrd="0" parTransId="{7129950F-D0ED-4B09-B784-0EA279E03DE1}" sibTransId="{25405A57-B40B-4ECC-AAFE-35E9318391FF}"/>
    <dgm:cxn modelId="{37EFAABF-E78C-4B54-8AD4-20736A32AB51}" type="presOf" srcId="{0D062480-F39D-4162-AD07-F1A7BC86631C}" destId="{3D0B49E2-BDA3-45E9-B8AB-3696B17FBF16}" srcOrd="0" destOrd="0" presId="urn:microsoft.com/office/officeart/2005/8/layout/radial4"/>
    <dgm:cxn modelId="{9FADDAE3-4767-4595-A65F-58CF2BE8C561}" srcId="{458B2B4A-2BF2-45C9-83BA-065AF7AADB4C}" destId="{58B71983-FEE7-4E81-B152-12BD5B8C6B44}" srcOrd="0" destOrd="0" parTransId="{EA52613C-FC07-4EA5-8C78-02464D82B9CA}" sibTransId="{A6A51E04-F431-433C-B0B7-246079D7BC1B}"/>
    <dgm:cxn modelId="{DEBECBED-7A68-4E7D-A8B5-3F96A6464F49}" type="presOf" srcId="{458B2B4A-2BF2-45C9-83BA-065AF7AADB4C}" destId="{4B3ECFFB-79D8-460D-95A4-E72404C47FAA}" srcOrd="0" destOrd="0" presId="urn:microsoft.com/office/officeart/2005/8/layout/radial4"/>
    <dgm:cxn modelId="{46A3989D-9541-4C48-B313-3B446BF508FF}" type="presParOf" srcId="{4B3ECFFB-79D8-460D-95A4-E72404C47FAA}" destId="{486EF2AA-D540-4E55-8A61-D93A359886E4}" srcOrd="0" destOrd="0" presId="urn:microsoft.com/office/officeart/2005/8/layout/radial4"/>
    <dgm:cxn modelId="{077DF846-3114-40EA-A71E-1782D044BB47}" type="presParOf" srcId="{4B3ECFFB-79D8-460D-95A4-E72404C47FAA}" destId="{0D77DCCE-4FBE-49AB-9466-F00F9F826522}" srcOrd="1" destOrd="0" presId="urn:microsoft.com/office/officeart/2005/8/layout/radial4"/>
    <dgm:cxn modelId="{871FBF9D-7E1D-4286-8081-94B080AC22C8}" type="presParOf" srcId="{4B3ECFFB-79D8-460D-95A4-E72404C47FAA}" destId="{724F600A-86B5-49F3-8738-B69FA322235D}" srcOrd="2" destOrd="0" presId="urn:microsoft.com/office/officeart/2005/8/layout/radial4"/>
    <dgm:cxn modelId="{1FA6B4F1-61BE-48A6-8BD2-C6B7598BAA3B}" type="presParOf" srcId="{4B3ECFFB-79D8-460D-95A4-E72404C47FAA}" destId="{6B78D399-5C86-409C-A049-FE43E5A59E6E}" srcOrd="3" destOrd="0" presId="urn:microsoft.com/office/officeart/2005/8/layout/radial4"/>
    <dgm:cxn modelId="{DDCFB4DE-FB43-4866-8610-2CA5C2A7180D}" type="presParOf" srcId="{4B3ECFFB-79D8-460D-95A4-E72404C47FAA}" destId="{9B98E430-C007-4210-AA31-E311BBF8E568}" srcOrd="4" destOrd="0" presId="urn:microsoft.com/office/officeart/2005/8/layout/radial4"/>
    <dgm:cxn modelId="{756B47BC-ADE5-45F9-B48E-D7495941CF7D}" type="presParOf" srcId="{4B3ECFFB-79D8-460D-95A4-E72404C47FAA}" destId="{3D0B49E2-BDA3-45E9-B8AB-3696B17FBF16}" srcOrd="5" destOrd="0" presId="urn:microsoft.com/office/officeart/2005/8/layout/radial4"/>
    <dgm:cxn modelId="{F7F7AD39-A1B1-4CE7-BFCA-0CB16FFF03AB}" type="presParOf" srcId="{4B3ECFFB-79D8-460D-95A4-E72404C47FAA}" destId="{0014BE5D-AB2C-4FA2-B872-00E1AA7B9B7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BEE781-7485-4CD9-9D05-2FD9D6EC0F2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BE1B5D-B476-4903-879A-89ADD963FB0E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ОУ</a:t>
          </a:r>
          <a:endParaRPr lang="ru-RU" sz="32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C1260A-5C89-400C-9365-AEAFEC0D7ACF}" type="parTrans" cxnId="{CF65C87F-642D-4EA3-860A-B204D4A8194B}">
      <dgm:prSet/>
      <dgm:spPr/>
      <dgm:t>
        <a:bodyPr/>
        <a:lstStyle/>
        <a:p>
          <a:endParaRPr lang="ru-RU"/>
        </a:p>
      </dgm:t>
    </dgm:pt>
    <dgm:pt modelId="{A33678A1-CD08-476B-9B49-928F39E45087}" type="sibTrans" cxnId="{CF65C87F-642D-4EA3-860A-B204D4A8194B}">
      <dgm:prSet/>
      <dgm:spPr/>
      <dgm:t>
        <a:bodyPr/>
        <a:lstStyle/>
        <a:p>
          <a:endParaRPr lang="ru-RU"/>
        </a:p>
      </dgm:t>
    </dgm:pt>
    <dgm:pt modelId="{2685B556-41BB-4DCF-AE3C-360F8F295B8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Муниципалитет</a:t>
          </a:r>
          <a:endParaRPr lang="ru-RU" sz="20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E94CF1-A6F0-420C-B531-590FF521A1BE}" type="parTrans" cxnId="{450ADE8A-8080-4DFB-A9AB-D3DF198640DA}">
      <dgm:prSet/>
      <dgm:spPr/>
      <dgm:t>
        <a:bodyPr/>
        <a:lstStyle/>
        <a:p>
          <a:endParaRPr lang="ru-RU"/>
        </a:p>
      </dgm:t>
    </dgm:pt>
    <dgm:pt modelId="{3BEC1842-202F-46BA-89C7-62F77A3917B7}" type="sibTrans" cxnId="{450ADE8A-8080-4DFB-A9AB-D3DF198640DA}">
      <dgm:prSet/>
      <dgm:spPr/>
      <dgm:t>
        <a:bodyPr/>
        <a:lstStyle/>
        <a:p>
          <a:endParaRPr lang="ru-RU"/>
        </a:p>
      </dgm:t>
    </dgm:pt>
    <dgm:pt modelId="{BBF9CB71-6D23-4454-B55B-656C47C06F87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МРЦ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77C1B1-2321-402B-8D7C-2B450FDD5BB1}" type="parTrans" cxnId="{70D90322-C415-412E-A1D1-5BECC19DC268}">
      <dgm:prSet/>
      <dgm:spPr/>
      <dgm:t>
        <a:bodyPr/>
        <a:lstStyle/>
        <a:p>
          <a:endParaRPr lang="ru-RU"/>
        </a:p>
      </dgm:t>
    </dgm:pt>
    <dgm:pt modelId="{5A58A986-B770-4F2E-8F8C-53C92B025769}" type="sibTrans" cxnId="{70D90322-C415-412E-A1D1-5BECC19DC268}">
      <dgm:prSet/>
      <dgm:spPr/>
      <dgm:t>
        <a:bodyPr/>
        <a:lstStyle/>
        <a:p>
          <a:endParaRPr lang="ru-RU"/>
        </a:p>
      </dgm:t>
    </dgm:pt>
    <dgm:pt modelId="{030A4B58-1105-40BA-981C-236A333C7A86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КРЦ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AE892D-EF5F-45BF-81ED-8BC4BCF71452}" type="parTrans" cxnId="{25B312E6-5D18-4054-AA95-E2CF7B7F0ACF}">
      <dgm:prSet/>
      <dgm:spPr/>
      <dgm:t>
        <a:bodyPr/>
        <a:lstStyle/>
        <a:p>
          <a:endParaRPr lang="ru-RU"/>
        </a:p>
      </dgm:t>
    </dgm:pt>
    <dgm:pt modelId="{4AF6A0A3-C458-42F1-BBB5-C66209A4F54D}" type="sibTrans" cxnId="{25B312E6-5D18-4054-AA95-E2CF7B7F0ACF}">
      <dgm:prSet/>
      <dgm:spPr/>
      <dgm:t>
        <a:bodyPr/>
        <a:lstStyle/>
        <a:p>
          <a:endParaRPr lang="ru-RU"/>
        </a:p>
      </dgm:t>
    </dgm:pt>
    <dgm:pt modelId="{30CEDF49-31D5-4949-A054-4208552A6C94}" type="pres">
      <dgm:prSet presAssocID="{A3BEE781-7485-4CD9-9D05-2FD9D6EC0F2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D2AEC9-5C8F-4A10-BD39-3B0D07D33CB5}" type="pres">
      <dgm:prSet presAssocID="{BBBE1B5D-B476-4903-879A-89ADD963FB0E}" presName="node" presStyleLbl="node1" presStyleIdx="0" presStyleCnt="4" custScaleX="59189" custScaleY="61675" custLinFactNeighborX="-5472" custLinFactNeighborY="16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E78827-A4FA-46D6-8159-757CF57A2086}" type="pres">
      <dgm:prSet presAssocID="{A33678A1-CD08-476B-9B49-928F39E45087}" presName="sibTrans" presStyleLbl="sibTrans2D1" presStyleIdx="0" presStyleCnt="3"/>
      <dgm:spPr/>
      <dgm:t>
        <a:bodyPr/>
        <a:lstStyle/>
        <a:p>
          <a:endParaRPr lang="ru-RU"/>
        </a:p>
      </dgm:t>
    </dgm:pt>
    <dgm:pt modelId="{3AA69651-EC90-45E2-B39A-1D63A0C8E163}" type="pres">
      <dgm:prSet presAssocID="{A33678A1-CD08-476B-9B49-928F39E45087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8F3EF21A-1AE5-40FD-A06B-E3D396811BF8}" type="pres">
      <dgm:prSet presAssocID="{2685B556-41BB-4DCF-AE3C-360F8F295B8F}" presName="node" presStyleLbl="node1" presStyleIdx="1" presStyleCnt="4" custScaleX="59189" custScaleY="61675" custLinFactNeighborX="-5472" custLinFactNeighborY="16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890377-EB19-4F45-81ED-1BD0DF6A05DA}" type="pres">
      <dgm:prSet presAssocID="{3BEC1842-202F-46BA-89C7-62F77A3917B7}" presName="sibTrans" presStyleLbl="sibTrans2D1" presStyleIdx="1" presStyleCnt="3"/>
      <dgm:spPr/>
      <dgm:t>
        <a:bodyPr/>
        <a:lstStyle/>
        <a:p>
          <a:endParaRPr lang="ru-RU"/>
        </a:p>
      </dgm:t>
    </dgm:pt>
    <dgm:pt modelId="{54C6B276-DDC3-4B99-960D-C160C9118BE5}" type="pres">
      <dgm:prSet presAssocID="{3BEC1842-202F-46BA-89C7-62F77A3917B7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DDB8AE0C-AEEE-496B-A39C-C687D9F32523}" type="pres">
      <dgm:prSet presAssocID="{BBF9CB71-6D23-4454-B55B-656C47C06F87}" presName="node" presStyleLbl="node1" presStyleIdx="2" presStyleCnt="4" custScaleX="59189" custScaleY="61675" custLinFactNeighborX="-5472" custLinFactNeighborY="16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5CFB8-097E-486F-977A-A1C696D5146F}" type="pres">
      <dgm:prSet presAssocID="{5A58A986-B770-4F2E-8F8C-53C92B025769}" presName="sibTrans" presStyleLbl="sibTrans2D1" presStyleIdx="2" presStyleCnt="3"/>
      <dgm:spPr/>
      <dgm:t>
        <a:bodyPr/>
        <a:lstStyle/>
        <a:p>
          <a:endParaRPr lang="ru-RU"/>
        </a:p>
      </dgm:t>
    </dgm:pt>
    <dgm:pt modelId="{AF801726-0199-4613-97CA-7F488FB4FA04}" type="pres">
      <dgm:prSet presAssocID="{5A58A986-B770-4F2E-8F8C-53C92B025769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4BEDA057-5E13-4C87-8916-B463A657F60A}" type="pres">
      <dgm:prSet presAssocID="{030A4B58-1105-40BA-981C-236A333C7A86}" presName="node" presStyleLbl="node1" presStyleIdx="3" presStyleCnt="4" custScaleX="59189" custScaleY="61675" custLinFactNeighborX="-5472" custLinFactNeighborY="16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65C87F-642D-4EA3-860A-B204D4A8194B}" srcId="{A3BEE781-7485-4CD9-9D05-2FD9D6EC0F25}" destId="{BBBE1B5D-B476-4903-879A-89ADD963FB0E}" srcOrd="0" destOrd="0" parTransId="{77C1260A-5C89-400C-9365-AEAFEC0D7ACF}" sibTransId="{A33678A1-CD08-476B-9B49-928F39E45087}"/>
    <dgm:cxn modelId="{25B312E6-5D18-4054-AA95-E2CF7B7F0ACF}" srcId="{A3BEE781-7485-4CD9-9D05-2FD9D6EC0F25}" destId="{030A4B58-1105-40BA-981C-236A333C7A86}" srcOrd="3" destOrd="0" parTransId="{0CAE892D-EF5F-45BF-81ED-8BC4BCF71452}" sibTransId="{4AF6A0A3-C458-42F1-BBB5-C66209A4F54D}"/>
    <dgm:cxn modelId="{FC401A11-6AB1-44C6-B826-B29A3041713B}" type="presOf" srcId="{3BEC1842-202F-46BA-89C7-62F77A3917B7}" destId="{06890377-EB19-4F45-81ED-1BD0DF6A05DA}" srcOrd="0" destOrd="0" presId="urn:microsoft.com/office/officeart/2005/8/layout/process1"/>
    <dgm:cxn modelId="{4AACFA74-2F67-404C-9760-7B886554FCEF}" type="presOf" srcId="{BBF9CB71-6D23-4454-B55B-656C47C06F87}" destId="{DDB8AE0C-AEEE-496B-A39C-C687D9F32523}" srcOrd="0" destOrd="0" presId="urn:microsoft.com/office/officeart/2005/8/layout/process1"/>
    <dgm:cxn modelId="{05597804-CD7F-4944-89F2-23B1DD228CAA}" type="presOf" srcId="{030A4B58-1105-40BA-981C-236A333C7A86}" destId="{4BEDA057-5E13-4C87-8916-B463A657F60A}" srcOrd="0" destOrd="0" presId="urn:microsoft.com/office/officeart/2005/8/layout/process1"/>
    <dgm:cxn modelId="{972D6B94-2BE8-4BDB-A355-AFBCEDC9DF41}" type="presOf" srcId="{3BEC1842-202F-46BA-89C7-62F77A3917B7}" destId="{54C6B276-DDC3-4B99-960D-C160C9118BE5}" srcOrd="1" destOrd="0" presId="urn:microsoft.com/office/officeart/2005/8/layout/process1"/>
    <dgm:cxn modelId="{70D90322-C415-412E-A1D1-5BECC19DC268}" srcId="{A3BEE781-7485-4CD9-9D05-2FD9D6EC0F25}" destId="{BBF9CB71-6D23-4454-B55B-656C47C06F87}" srcOrd="2" destOrd="0" parTransId="{B077C1B1-2321-402B-8D7C-2B450FDD5BB1}" sibTransId="{5A58A986-B770-4F2E-8F8C-53C92B025769}"/>
    <dgm:cxn modelId="{9BA735C8-CD66-4BFB-AF48-7E4813C8D181}" type="presOf" srcId="{2685B556-41BB-4DCF-AE3C-360F8F295B8F}" destId="{8F3EF21A-1AE5-40FD-A06B-E3D396811BF8}" srcOrd="0" destOrd="0" presId="urn:microsoft.com/office/officeart/2005/8/layout/process1"/>
    <dgm:cxn modelId="{2A21624D-69B9-45DE-A498-46D9F412A6E1}" type="presOf" srcId="{BBBE1B5D-B476-4903-879A-89ADD963FB0E}" destId="{6BD2AEC9-5C8F-4A10-BD39-3B0D07D33CB5}" srcOrd="0" destOrd="0" presId="urn:microsoft.com/office/officeart/2005/8/layout/process1"/>
    <dgm:cxn modelId="{EA4699D9-D638-4B19-9968-AF709BFDF2C7}" type="presOf" srcId="{5A58A986-B770-4F2E-8F8C-53C92B025769}" destId="{B505CFB8-097E-486F-977A-A1C696D5146F}" srcOrd="0" destOrd="0" presId="urn:microsoft.com/office/officeart/2005/8/layout/process1"/>
    <dgm:cxn modelId="{BE5F5CB6-C2D1-46B5-8680-2CFABF196315}" type="presOf" srcId="{A33678A1-CD08-476B-9B49-928F39E45087}" destId="{3AA69651-EC90-45E2-B39A-1D63A0C8E163}" srcOrd="1" destOrd="0" presId="urn:microsoft.com/office/officeart/2005/8/layout/process1"/>
    <dgm:cxn modelId="{899E47E6-090D-458C-85EA-3B235FD35CB4}" type="presOf" srcId="{5A58A986-B770-4F2E-8F8C-53C92B025769}" destId="{AF801726-0199-4613-97CA-7F488FB4FA04}" srcOrd="1" destOrd="0" presId="urn:microsoft.com/office/officeart/2005/8/layout/process1"/>
    <dgm:cxn modelId="{52EE854E-2FF4-4121-98D7-91B824AAC41D}" type="presOf" srcId="{A33678A1-CD08-476B-9B49-928F39E45087}" destId="{3AE78827-A4FA-46D6-8159-757CF57A2086}" srcOrd="0" destOrd="0" presId="urn:microsoft.com/office/officeart/2005/8/layout/process1"/>
    <dgm:cxn modelId="{450ADE8A-8080-4DFB-A9AB-D3DF198640DA}" srcId="{A3BEE781-7485-4CD9-9D05-2FD9D6EC0F25}" destId="{2685B556-41BB-4DCF-AE3C-360F8F295B8F}" srcOrd="1" destOrd="0" parTransId="{86E94CF1-A6F0-420C-B531-590FF521A1BE}" sibTransId="{3BEC1842-202F-46BA-89C7-62F77A3917B7}"/>
    <dgm:cxn modelId="{0686363F-2518-4D83-A879-347DA6226755}" type="presOf" srcId="{A3BEE781-7485-4CD9-9D05-2FD9D6EC0F25}" destId="{30CEDF49-31D5-4949-A054-4208552A6C94}" srcOrd="0" destOrd="0" presId="urn:microsoft.com/office/officeart/2005/8/layout/process1"/>
    <dgm:cxn modelId="{5CA2EE25-03ED-491E-AE26-ABE66A52596C}" type="presParOf" srcId="{30CEDF49-31D5-4949-A054-4208552A6C94}" destId="{6BD2AEC9-5C8F-4A10-BD39-3B0D07D33CB5}" srcOrd="0" destOrd="0" presId="urn:microsoft.com/office/officeart/2005/8/layout/process1"/>
    <dgm:cxn modelId="{80D7A286-DA0E-4FFD-8C68-6ECB344E8F0E}" type="presParOf" srcId="{30CEDF49-31D5-4949-A054-4208552A6C94}" destId="{3AE78827-A4FA-46D6-8159-757CF57A2086}" srcOrd="1" destOrd="0" presId="urn:microsoft.com/office/officeart/2005/8/layout/process1"/>
    <dgm:cxn modelId="{808D06F9-F48A-493C-81D6-1330F241F31D}" type="presParOf" srcId="{3AE78827-A4FA-46D6-8159-757CF57A2086}" destId="{3AA69651-EC90-45E2-B39A-1D63A0C8E163}" srcOrd="0" destOrd="0" presId="urn:microsoft.com/office/officeart/2005/8/layout/process1"/>
    <dgm:cxn modelId="{2BE17E52-5661-4561-AB26-A700FD80E835}" type="presParOf" srcId="{30CEDF49-31D5-4949-A054-4208552A6C94}" destId="{8F3EF21A-1AE5-40FD-A06B-E3D396811BF8}" srcOrd="2" destOrd="0" presId="urn:microsoft.com/office/officeart/2005/8/layout/process1"/>
    <dgm:cxn modelId="{D4A0479A-8358-43B3-B69D-6FC00B4ABB32}" type="presParOf" srcId="{30CEDF49-31D5-4949-A054-4208552A6C94}" destId="{06890377-EB19-4F45-81ED-1BD0DF6A05DA}" srcOrd="3" destOrd="0" presId="urn:microsoft.com/office/officeart/2005/8/layout/process1"/>
    <dgm:cxn modelId="{5920BCB8-4BC3-450D-AC6A-D1A99A30E4ED}" type="presParOf" srcId="{06890377-EB19-4F45-81ED-1BD0DF6A05DA}" destId="{54C6B276-DDC3-4B99-960D-C160C9118BE5}" srcOrd="0" destOrd="0" presId="urn:microsoft.com/office/officeart/2005/8/layout/process1"/>
    <dgm:cxn modelId="{8F0ED3CF-F5E2-40DE-98ED-5C6A32B4F8F0}" type="presParOf" srcId="{30CEDF49-31D5-4949-A054-4208552A6C94}" destId="{DDB8AE0C-AEEE-496B-A39C-C687D9F32523}" srcOrd="4" destOrd="0" presId="urn:microsoft.com/office/officeart/2005/8/layout/process1"/>
    <dgm:cxn modelId="{DC02B635-BB88-42FD-B4AC-D59DAA84AA08}" type="presParOf" srcId="{30CEDF49-31D5-4949-A054-4208552A6C94}" destId="{B505CFB8-097E-486F-977A-A1C696D5146F}" srcOrd="5" destOrd="0" presId="urn:microsoft.com/office/officeart/2005/8/layout/process1"/>
    <dgm:cxn modelId="{DF7AADBB-2110-4B42-992A-90C31D74977D}" type="presParOf" srcId="{B505CFB8-097E-486F-977A-A1C696D5146F}" destId="{AF801726-0199-4613-97CA-7F488FB4FA04}" srcOrd="0" destOrd="0" presId="urn:microsoft.com/office/officeart/2005/8/layout/process1"/>
    <dgm:cxn modelId="{6E1AB393-FECC-4140-A12D-D8525CDF180A}" type="presParOf" srcId="{30CEDF49-31D5-4949-A054-4208552A6C94}" destId="{4BEDA057-5E13-4C87-8916-B463A657F60A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6EF2AA-D540-4E55-8A61-D93A359886E4}">
      <dsp:nvSpPr>
        <dsp:cNvPr id="0" name=""/>
        <dsp:cNvSpPr/>
      </dsp:nvSpPr>
      <dsp:spPr>
        <a:xfrm>
          <a:off x="2034059" y="1944206"/>
          <a:ext cx="2670121" cy="26772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База данных</a:t>
          </a:r>
          <a:endParaRPr lang="ru-RU" sz="32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34059" y="1944206"/>
        <a:ext cx="2670121" cy="2677246"/>
      </dsp:txXfrm>
    </dsp:sp>
    <dsp:sp modelId="{0D77DCCE-4FBE-49AB-9466-F00F9F826522}">
      <dsp:nvSpPr>
        <dsp:cNvPr id="0" name=""/>
        <dsp:cNvSpPr/>
      </dsp:nvSpPr>
      <dsp:spPr>
        <a:xfrm rot="12772871">
          <a:off x="904788" y="1860168"/>
          <a:ext cx="1385532" cy="5548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4F600A-86B5-49F3-8738-B69FA322235D}">
      <dsp:nvSpPr>
        <dsp:cNvPr id="0" name=""/>
        <dsp:cNvSpPr/>
      </dsp:nvSpPr>
      <dsp:spPr>
        <a:xfrm>
          <a:off x="91072" y="1021717"/>
          <a:ext cx="1849397" cy="14795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Детей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133 097</a:t>
          </a:r>
          <a:endParaRPr lang="ru-RU" sz="22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1072" y="1021717"/>
        <a:ext cx="1849397" cy="1479518"/>
      </dsp:txXfrm>
    </dsp:sp>
    <dsp:sp modelId="{6B78D399-5C86-409C-A049-FE43E5A59E6E}">
      <dsp:nvSpPr>
        <dsp:cNvPr id="0" name=""/>
        <dsp:cNvSpPr/>
      </dsp:nvSpPr>
      <dsp:spPr>
        <a:xfrm rot="16143295">
          <a:off x="2680677" y="936600"/>
          <a:ext cx="1308630" cy="5548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98E430-C007-4210-AA31-E311BBF8E568}">
      <dsp:nvSpPr>
        <dsp:cNvPr id="0" name=""/>
        <dsp:cNvSpPr/>
      </dsp:nvSpPr>
      <dsp:spPr>
        <a:xfrm>
          <a:off x="2399501" y="-179975"/>
          <a:ext cx="1849397" cy="14795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Выпускников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21 242</a:t>
          </a:r>
          <a:endParaRPr lang="ru-RU" sz="22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99501" y="-179975"/>
        <a:ext cx="1849397" cy="1479518"/>
      </dsp:txXfrm>
    </dsp:sp>
    <dsp:sp modelId="{3D0B49E2-BDA3-45E9-B8AB-3696B17FBF16}">
      <dsp:nvSpPr>
        <dsp:cNvPr id="0" name=""/>
        <dsp:cNvSpPr/>
      </dsp:nvSpPr>
      <dsp:spPr>
        <a:xfrm rot="19565645">
          <a:off x="4429807" y="1850726"/>
          <a:ext cx="1314591" cy="55481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4BE5D-AB2C-4FA2-B872-00E1AA7B9B79}">
      <dsp:nvSpPr>
        <dsp:cNvPr id="0" name=""/>
        <dsp:cNvSpPr/>
      </dsp:nvSpPr>
      <dsp:spPr>
        <a:xfrm>
          <a:off x="4707930" y="1021717"/>
          <a:ext cx="1849397" cy="14795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Педагогов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22 166</a:t>
          </a:r>
          <a:endParaRPr lang="ru-RU" sz="22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07930" y="1021717"/>
        <a:ext cx="1849397" cy="14795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D2AEC9-5C8F-4A10-BD39-3B0D07D33CB5}">
      <dsp:nvSpPr>
        <dsp:cNvPr id="0" name=""/>
        <dsp:cNvSpPr/>
      </dsp:nvSpPr>
      <dsp:spPr>
        <a:xfrm>
          <a:off x="0" y="2080516"/>
          <a:ext cx="1411125" cy="8822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ОУ</a:t>
          </a:r>
          <a:endParaRPr lang="ru-RU" sz="32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080516"/>
        <a:ext cx="1411125" cy="882236"/>
      </dsp:txXfrm>
    </dsp:sp>
    <dsp:sp modelId="{3AE78827-A4FA-46D6-8159-757CF57A2086}">
      <dsp:nvSpPr>
        <dsp:cNvPr id="0" name=""/>
        <dsp:cNvSpPr/>
      </dsp:nvSpPr>
      <dsp:spPr>
        <a:xfrm>
          <a:off x="1637643" y="2226006"/>
          <a:ext cx="480218" cy="5912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1637643" y="2226006"/>
        <a:ext cx="480218" cy="591257"/>
      </dsp:txXfrm>
    </dsp:sp>
    <dsp:sp modelId="{8F3EF21A-1AE5-40FD-A06B-E3D396811BF8}">
      <dsp:nvSpPr>
        <dsp:cNvPr id="0" name=""/>
        <dsp:cNvSpPr/>
      </dsp:nvSpPr>
      <dsp:spPr>
        <a:xfrm>
          <a:off x="2317198" y="2080516"/>
          <a:ext cx="1411125" cy="8822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Муниципалитет</a:t>
          </a:r>
          <a:endParaRPr lang="ru-RU" sz="20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17198" y="2080516"/>
        <a:ext cx="1411125" cy="882236"/>
      </dsp:txXfrm>
    </dsp:sp>
    <dsp:sp modelId="{06890377-EB19-4F45-81ED-1BD0DF6A05DA}">
      <dsp:nvSpPr>
        <dsp:cNvPr id="0" name=""/>
        <dsp:cNvSpPr/>
      </dsp:nvSpPr>
      <dsp:spPr>
        <a:xfrm>
          <a:off x="3966734" y="2226006"/>
          <a:ext cx="505429" cy="5912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3966734" y="2226006"/>
        <a:ext cx="505429" cy="591257"/>
      </dsp:txXfrm>
    </dsp:sp>
    <dsp:sp modelId="{DDB8AE0C-AEEE-496B-A39C-C687D9F32523}">
      <dsp:nvSpPr>
        <dsp:cNvPr id="0" name=""/>
        <dsp:cNvSpPr/>
      </dsp:nvSpPr>
      <dsp:spPr>
        <a:xfrm>
          <a:off x="4681964" y="2080516"/>
          <a:ext cx="1411125" cy="8822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МРЦ</a:t>
          </a:r>
          <a:endParaRPr lang="ru-RU" sz="36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81964" y="2080516"/>
        <a:ext cx="1411125" cy="882236"/>
      </dsp:txXfrm>
    </dsp:sp>
    <dsp:sp modelId="{B505CFB8-097E-486F-977A-A1C696D5146F}">
      <dsp:nvSpPr>
        <dsp:cNvPr id="0" name=""/>
        <dsp:cNvSpPr/>
      </dsp:nvSpPr>
      <dsp:spPr>
        <a:xfrm>
          <a:off x="6331500" y="2226006"/>
          <a:ext cx="505429" cy="5912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6331500" y="2226006"/>
        <a:ext cx="505429" cy="591257"/>
      </dsp:txXfrm>
    </dsp:sp>
    <dsp:sp modelId="{4BEDA057-5E13-4C87-8916-B463A657F60A}">
      <dsp:nvSpPr>
        <dsp:cNvPr id="0" name=""/>
        <dsp:cNvSpPr/>
      </dsp:nvSpPr>
      <dsp:spPr>
        <a:xfrm>
          <a:off x="7046730" y="2080516"/>
          <a:ext cx="1411125" cy="8822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КРЦ</a:t>
          </a:r>
          <a:endParaRPr lang="ru-RU" sz="36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046730" y="2080516"/>
        <a:ext cx="1411125" cy="882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D8BE2C-B343-4E82-8651-F4AE1332EB8D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C18957-5369-4B75-9464-C49916608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B3FEBCF-DCE5-43FE-9FDE-EE07BEF80BC2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DD477B9-9924-400A-8371-2BACD09DF7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9144000" cy="15573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Рисунок 19" descr="1.tif"/>
          <p:cNvPicPr>
            <a:picLocks noChangeAspect="1"/>
          </p:cNvPicPr>
          <p:nvPr userDrawn="1"/>
        </p:nvPicPr>
        <p:blipFill>
          <a:blip r:embed="rId3" cstate="print"/>
          <a:srcRect l="4906" r="57703" b="8467"/>
          <a:stretch>
            <a:fillRect/>
          </a:stretch>
        </p:blipFill>
        <p:spPr bwMode="auto">
          <a:xfrm>
            <a:off x="34925" y="0"/>
            <a:ext cx="1368425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 userDrawn="1"/>
        </p:nvCxnSpPr>
        <p:spPr>
          <a:xfrm>
            <a:off x="3348038" y="0"/>
            <a:ext cx="0" cy="15843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1270000" y="115888"/>
            <a:ext cx="1862138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mtClean="0">
                <a:latin typeface="Calibri" pitchFamily="34" charset="0"/>
              </a:rPr>
              <a:t>КРАСНОЯРСКИЙ</a:t>
            </a:r>
          </a:p>
          <a:p>
            <a:pPr eaLnBrk="1" hangingPunct="1">
              <a:defRPr/>
            </a:pPr>
            <a:r>
              <a:rPr lang="ru-RU" altLang="ru-RU" sz="2800" smtClean="0">
                <a:latin typeface="Calibri" pitchFamily="34" charset="0"/>
              </a:rPr>
              <a:t>ИНСТИТУТ</a:t>
            </a:r>
            <a:endParaRPr lang="ru-RU" altLang="ru-RU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ru-RU" altLang="ru-RU" smtClean="0">
                <a:latin typeface="Calibri" pitchFamily="34" charset="0"/>
              </a:rPr>
              <a:t>ПОВЫШЕНИЯ</a:t>
            </a:r>
          </a:p>
          <a:p>
            <a:pPr eaLnBrk="1" hangingPunct="1">
              <a:defRPr/>
            </a:pPr>
            <a:r>
              <a:rPr lang="ru-RU" altLang="ru-RU" smtClean="0">
                <a:latin typeface="Calibri" pitchFamily="34" charset="0"/>
              </a:rPr>
              <a:t>КВАЛИФИКАЦИИ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3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solidFill>
            <a:srgbClr val="E95E40"/>
          </a:solidFill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0E20D06-B192-4BF5-B118-0129BD95EFA1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14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81EF294-5F9D-4F43-BFDC-6F41E89E66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56E0D-6E6F-492E-B786-9D032E50C22F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097A0-6535-4849-91BD-08559E4F7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B7207-1876-4155-810D-F1B1DEAEFD4B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8308A-E595-42CE-B37E-2325FA6B1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53575-33D9-4440-B661-DDF64B59246B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51FC9-5DD9-4BC7-AA8D-5F6B6CB99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4EBDF-7E8C-4B6E-8C45-0C136D5EAE1E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41ACE-B75F-4FEE-9D53-E7F59EFEF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6332B-B3F4-438F-8596-7F602E818701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E37733A-C6DE-40D7-880B-FAEE8904A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D7F8903-8960-4BF1-AC40-1E56D21F4EF6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89704C-75B2-4AFA-9580-0645A492FF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F35FC5D-6601-48A7-AF3F-356133595D78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BB30642-9084-481E-AD67-1DA93D2F6C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8C1EB-3943-4D1E-AD9E-0F440E923CF1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78ACA-D0A9-46FE-A63D-6EC395978F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378D9-D41C-450F-9126-16827788DC85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A88FE06-CB44-483C-9004-1F8AEE83A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8D218-0540-4D9C-962A-36A4EB7AB7C8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5A24F-4480-4CFD-98D4-A5192DB70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049A37-8632-4261-91F3-39C9AA471D56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CCADE547-11C0-4EC5-9F1A-7F876C6DD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11255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989138"/>
            <a:ext cx="81534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3D4D43-720E-4CC8-8AB8-3B5AD7C1DD3D}" type="datetimeFigureOut">
              <a:rPr lang="ru-RU"/>
              <a:pPr>
                <a:defRPr/>
              </a:pPr>
              <a:t>09.01.2020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493713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4937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405867-19DF-429D-9965-528A266395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4" name="Рисунок 9" descr="1.tif"/>
          <p:cNvPicPr>
            <a:picLocks noChangeAspect="1"/>
          </p:cNvPicPr>
          <p:nvPr/>
        </p:nvPicPr>
        <p:blipFill>
          <a:blip r:embed="rId14" cstate="print"/>
          <a:srcRect b="6694"/>
          <a:stretch>
            <a:fillRect/>
          </a:stretch>
        </p:blipFill>
        <p:spPr bwMode="auto">
          <a:xfrm>
            <a:off x="0" y="0"/>
            <a:ext cx="24844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Заголовок 21"/>
          <p:cNvSpPr>
            <a:spLocks noGrp="1"/>
          </p:cNvSpPr>
          <p:nvPr>
            <p:ph type="title"/>
          </p:nvPr>
        </p:nvSpPr>
        <p:spPr bwMode="auto">
          <a:xfrm>
            <a:off x="2771775" y="44450"/>
            <a:ext cx="51990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555875" y="0"/>
            <a:ext cx="0" cy="11255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4" r:id="rId1"/>
    <p:sldLayoutId id="2147484589" r:id="rId2"/>
    <p:sldLayoutId id="2147484595" r:id="rId3"/>
    <p:sldLayoutId id="2147484596" r:id="rId4"/>
    <p:sldLayoutId id="2147484597" r:id="rId5"/>
    <p:sldLayoutId id="2147484590" r:id="rId6"/>
    <p:sldLayoutId id="2147484598" r:id="rId7"/>
    <p:sldLayoutId id="2147484591" r:id="rId8"/>
    <p:sldLayoutId id="2147484599" r:id="rId9"/>
    <p:sldLayoutId id="2147484592" r:id="rId10"/>
    <p:sldLayoutId id="2147484600" r:id="rId11"/>
    <p:sldLayoutId id="214748459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Optima Cyr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170113" y="2152650"/>
            <a:ext cx="6973887" cy="2447925"/>
          </a:xfrm>
        </p:spPr>
        <p:txBody>
          <a:bodyPr/>
          <a:lstStyle/>
          <a:p>
            <a:pPr algn="ctr">
              <a:defRPr/>
            </a:pP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База данных </a:t>
            </a:r>
            <a:b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«Одаренные дети Красноярья»</a:t>
            </a: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 anchor="t"/>
          <a:lstStyle/>
          <a:p>
            <a:r>
              <a:rPr lang="ru-RU" altLang="ru-RU" sz="1800" b="1" smtClean="0">
                <a:solidFill>
                  <a:srgbClr val="002060"/>
                </a:solidFill>
              </a:rPr>
              <a:t>Методист краевого  ресурсного центра по работе с одаренными детьми  А.В. Кондратюк  </a:t>
            </a:r>
          </a:p>
        </p:txBody>
      </p:sp>
      <p:sp>
        <p:nvSpPr>
          <p:cNvPr id="9220" name="AutoShape 9" descr="data:image/jpeg;base64,/9j/4AAQSkZJRgABAQAAAQABAAD/2wCEAAkGBwgHBgkIBwgKCgkLDRYPDQwMDRsUFRAWIB0iIiAdHx8kKDQsJCYxJx8fLT0tMTU3Ojo6Iys/RD84QzQ5OjcBCgoKDQwNGg8PGjclHyU3Nzc3Nzc3Nzc3Nzc3Nzc3Nzc3Nzc3Nzc3Nzc3Nzc3Nzc3Nzc3Nzc3Nzc3Nzc3Nzc3N//AABEIAHwApQMBIgACEQEDEQH/xAAcAAACAgMBAQAAAAAAAAAAAAAFBgMEAAIHAQj/xAA+EAACAQMDAQYDBgQEBQUAAAABAgMABBEFEiExBhMiQVFhFHGBBzJSkaHRI0KxwRVi4fBDcpLC8RYkJTM0/8QAGgEAAwEBAQEAAAAAAAAAAAAAAgMEBQEABv/EACoRAAICAQQBAwEJAAAAAAAAAAABAhEDBBIhMSITQVEUBSMyYXGRoeHw/9oADAMBAAIRAxEAPwDrqZFfPOqxf4n9tcsEgyrarGp+SsOP0r6J+VfPuq//ABv2594+QralE49w+3+7UQKZ9FE4zVW+vbWzjBu7mKAMeDK4UH862vbuKytJrq4bbFCjOzewGa4vrGtPJLeXN1FN3UpQxxNOHKsTwcnquCeB7elHDHuG48bmdmSRXRZEYFGAKsDwQaXNfvFnnNvEw/hDxfOgHZDVNSkmuJpYcwOqDLTY7sHJXC5PkenXkVXvJx8U5JYufMHANcyQr3PKOydMgmV+9GCc1NZLIJQGUhf71vAHlClvCxojaxgNtm6+tSzlRREvQRs64AwcZ5r0xsHKtnA5BrY7kVTnjbitJrkRncWPA5NIfQxHP+0kvwHa2WROO9tg5+YYY/pXSrHUFidUx4XIK8dM9Qfka5L20uC/aEHOWFuFPzLcf1pxs9Q2spkkyRhTnz460GdtKJ3FDdY9S36KGUH76/kaq2dw0kgZidxHOfWlmS+Zrrr4SPWi9nJkAr94UlzbGeikhhMhZQR1HrWlwGaLw9fLJ86it34yakmb+GccjHIpm6+xG2gRBdgM4OdwP3Sehr2aVVG9TgHxAZ6H0/370K1Nil2+Dy2MkDr71pIxRQeSSKGKG0F7SYM7Lu8JGRnyNVbubxEe9a24wPLpxVa4OAWPWrMbSi0Z+pXKK9xMQwx6VlBL692y4BNZSm42HHHKjrlcI+3fTZLHtTYaxDlBcxBQ/wCGRDwfyK/lXeBSt9pfZk9qOy09pCoN3Ce+t/dh1X6jI+eKvEBnSdRj1zs7b38LDbd228bugJHIOPQ5rht1HIsDXMKd4kkhiVFty2x85ba3Reg4PkT6Uf8AsP7UoIbjsxqbFWG6S3Dcf86f93/V6UC1u0SG8720uidOErqCjBnPo5Q9VJ4HpVGJ0mU6d1YT7O6O2qGe5uf4cMA3ySbvApH3cE+eM/19iZt1aS2Vz4zk5LdTml6TXYItMtdIsrvvlknLNvhHfbiuPEPT7w6cAjzpk7L4OiuXkjLK54U9AfP880rNdN2NknLyL2nKqbh09VPSrRcKGLGg0k4DYztx5+9b75JkODmszJd2PguA4Z8xcngDNBry9SdtiHK55rVb4R27xzEg4wDik/tZrHwFh8PA+Lq58CY6qD1auxW50C3sTbB/frqvaXefFG0wx7qo/pgCm6SMKBtJFJHZiRFvwQcBEwCfLPT9KfbqF1RdgJDDrS9Q/OhumXhfyS2fixnJHvTFp6kng0A06CbcAUPHt1pl0xSrDKnNTDpdBiEELUnP0rIzgcjFSYyM0yiNsXtSs2SQO3I6A1FGm5cEAgHijOqhfhSzEALzuz0pdjnvLpmhsIl3ebOcAe9ErDXKCAQ7hsGT6edAdeujbIQ25T6EYo3BfS2cEzyRq9xGuAEPBPtS3fake02l3IkhWO6ttrKfbdgj/fpRxyro9k0c5J5F0gVBaPfKZecVlH9JtBHahfSvapWnXuQvPTpHQVuEP8wqVHB8653D2idSN2c0xaXrS3Cglh8jValCXRGpCL9qnYW5t77/ANV9mUcTo4luYY+qsOe8X8sn8/WlnSL/APx0xqtpFPJIhRoGJjZiFJO188NnkdRz08q73HcrIByOa5d2z7JFr+8fT7ZRBvWXurdMFNwJJHuSG4A5/Sm4nVplenl5FexuWFvLqGq6TDDeR2xRJ44lJmZChJVxxkqpG0c5zVTS1ZHjt0Dvcu+e9kZsqgGcED146/lS3a6hd3NodPdmurE3ImUMecqCMj0ypINS2vaiytZtzPPGBgLx3rA+Z3cH6e9c3x6Hwai6Y43KFMeeTW9nN3RHBORzjypb1Dt/oxB7pbqUnyEW3+ppZv8AtzfTo8em24t0b/iHxuPl5Cs30pMZ68EOvazXrPSIsyMsl0w/hwA8n3PoPeuYPdzalqBubl8v19l9MfXFD3kknmaSaR5JGOSzsSTVuzAVHb6fTz/tVEIKCJcmV5H+QydnIcxtMwPjYn6U62euXcEQR1G0DAyKAdmUR4oYlHIAB+dWdUucQPJEMBh4CPw+v1qGcd82aMHsgkE5e06W8oaWZI+cAFgD+Wauaf22t1lVWldT+LjH9c1xzZc3d0zrE8mT50+9ntPeW3ghmCxBVVXbG5unlRywY4rkXDNPJKkjrGn9oIrlFZXV93Qg9aIrqIZPAh3H14pQfs/pkenQvB30BilVpWjfa0iZGcn2HI/1pgsjJfzu5ykW7k/zPj1pS2oKULLJsn1Ft9wWESk4VScGrVtYLbL4FUYGBirqgKoC8AdAKwE+ma8+RW5ilf31hZSrHeOyysS6jHB8uaHW9tbPcXV9YYENxEQ6D+RwRn6H9627a2DXepQfCrulmXYq5xgg8/TmrejaJPpOkTR3bAzSAsVByE49aVC96/U0ZuEdM3fLXRkRCrx0rKhXOOlZW1Z8tyL0sZWptPuHhY4PFWpYQ2aqd1tORWcp10N2jJp+qSd4q+VFdVtbXUbZJ7qPvDbAuF2K27ocYbg9POljTP8A70ojeaqWge205ZbqZiEYW4+6CefGfCD9aow5ZPlh41tYra72WTtGo1HSZI4NWtJibiwjOA6ZzjH4wOD0GfIVydrc/FT24XDRMQQfnxXcmsr5dSgvg0NrJCu3aHMpZfRmwM0B1TRIr63vLyKKzXULbJPeZUSpyQOOS2CAPpTPVhuGSacuBAs+yd3cTRjK908Hey4ByoxkjHr6VcvtDaWdI47R7RN20DbgMPn602di4HvtIkv5Lf4VmlECr6gANke3NOkFomwJLGrrnzHFLyS8uDqnFcUcbl7HTtZapcKD3lookjJONy+Yx8qA2URk+Hi3BS7biT5c/sBXctT0butP1D/C4Q1zc2rIis3GT5c9K4tbQldShUkqIsFgRzhfL9MUxO4s5t5GbTbNobjD3MvTJdG2/oOKMfAvqFq+1kWRYsrFtYFkwAcfI8Hn8siqukWUupX5jHIUc049nF1Ls7qhWSMS21wNuJD0P+U/26fKo91Pk1Nvj4nNo7SaCbxIeOm0Uy6KZmYd1Ex98dKbLxNPimdkh7slskGMj9en5VXe/VMRWcLyTHoFX7o9TSZ5Gx+OKXRv3k9wyWKtzIwV8DoPP9M042aCFBGowB+tCtC09bUGabDXDjBI6L7D96OqoxXBGWdukTqfDWA814vSsPAoiYG3lvFJIk6qWkjfhgMgV5r90kemMcfxJCEH9/6VXvEksdk8EjATk74/LPrQm+729dWkJ2r91fSm4sUrugdRmio0nbKyzZHpWV4YyvGKyqPUZm0VnkGaid1zVqS3ypOKFzb1OFHNRMaELCOKW4USorr6MMimu12pHhQAB0A8qUtFhmNwrMOKa4chTxVGHo6rBWpy7WY0vRz7ZywONw5+Y/8AP6UY1jcS+AaVx3sUzxyqeOQRyD6GgnG2cadjhplvC+n28UXhSNmO3PTJz/ep765isLCe4upBHBEu53Y9KG6NaypiW4d0U9FU9fnW2r6dpWsNtvoWeJRkKZnxn5ZoYyp0yvFppzVvgU9c+0uOONoNDhMsp6TSrhF9wOrfpSCDLLqaXKgyKzneQOCSc0b+0jRNM0WOyn0dyiTlkeAuWAxjDDPPnUOj3fx+hi3UFTA29Ru8OQc52jAq6FONoXNShPbIc+xF/aW08vfIG5HJ+VdC1C5027tIVdinRlKnlTXJuymnveRSXVq7NIuWaIn73qKs3Wo2+sNDbd3IAvi8RwPbgVnzb3M1VjTSYz9r5yljFcK38dZNhZeO8BHBx68frQXSLrMizc7vMNU/wpaGOLxzMo6sc4ry3tMSYxtpTj7joSrgdNMvFeMetGI5M0l6bMyMB5Cme1l/hgnyrqE5YfAURq2kbCE+gqtFJmt5m8G3PLHH70aZI0DtaZ1eJWH8PbwfeqqKGXjGKOzIk8RjdQVPrQ7/AAwKxjglO7G4BhgH61bhyJ+JDnxO9wHnUB6yvLyO4hmKSxOGHtWU1xRMWDbZQjFVF08GT7vFGfCV4qMbQaynbL1FI2srARlTgUSjt1AqukoCg1ul0oOM0cJbUedWZNpkUvl19qoz9nUkidFY8qQoxwCRRhLhCOtTrKp6Gh3Wwujm91qrQ2WJ1YSRrscKD94cH+lKT6nr+pzqNMsJO4LYEzrnPXoM8+VdD1/TY31meIfcmAmIHvwf1U/nW0NxHalYolREQYAUeVejSds0YvdDx4OEdorPWPi3l1uC6jIO1WlhKIB6DjFb9lr1be5e3eKExyD7zrk/TPFfRFvqdu67JwpU9Qy5B+lC7zsh2c1KU3FrbpY3a8rPZ4Qg+pHQ/l9arx6qPTIMmnnbYh9hpVs9Znh3Du2yRz0BqtH3em6lJBKh3RfcOeCnlRq60LUdG1yKScmaGXKi5HRiORn0OM8Us9poHm7QSnc2Qirwccf7NKnFb2X4JvYk1b6GzT+0tqAyGLxN1ORWRXJuS8sCHuySA34vcUE7P6bAqGS5XJ4xn6/vR9ZURgqABegA8qVJodKKXRbsCNwz1pgikAUDND9NtI7mLer8/KrwjEQwx6UKFSZfhmCrljxWyXCyPkeXApfvtRAJgjbp94/2q1p0+4jBrsnSEuNjGHwD8qHG9b4whR4UOM+9TSziKBmY8YqnFhEEhwCxLEe9VaGG/LfwQ6yahjr5DS3KSDopI617Q+0WORDJOzBmORtHlXtarUTNTbVlJSRWygE81pgnp0rza4PFYe0utkrtgYqLec8VIsLt1qVbNj50LiwkyFXcnrip/iu6XLn5c1JHZN51T16zkSxLo2GBwM0Cg7tjsdSkkwfdPLLetLuDOVIIzjI8sUra++qWsjLb6ddyyMMjYvA+vSraXskE4E24FenNM2m60gQCQ9a7Jx3Gi4uC8Tntlqfa+C2aW90MTxKesbAMB+ZFa6b27t1vNt1HNp8+fCs/CkfOutLqVtIQoK89QKy90XSNWtzFfada3ETeTxjj5HqKP7ufa/YT6uTH/YLftJpzdn5ZJZY3UxHAHOTjy+tcx1i7SPX7rGCvhw3r4RTnefZjY2ZeTs/I8BYf/mncsh+THkfXP0pE1PSb+0umF9byxyDCZZeDgADB6EYFMlBbeHYOLJ5viiRL13Ybc0xaJbNdSqZSNgHT1oBp9qxHTmmKynS1IaZ1jB8ILMBzU9X0WS4XIzWUSWhG04X50M1nVwjvFC2W8yP5f9aG6lq0zKY7XKL+Pz/0oIpcnk0SpInfLsIC4JNGtHu+cZpY3beSas2Fy8twLe0G+ZvLyUep9BXlFz4R6TUVbHWe6EwWPPhHif5Colug1wiufAPE/Hl5UMEyRp3KP3n45PxNV2wszPNk2neSDqz5x8tvSt/Taf6fDT7fZ83qNR9RmuPSLd1qzEjb3RXJxtReKyg+qwA3AQaXbEqOfDj+9ZTPSx/P8g78n+QzxlSMZ6VYUxtxnpQgu2etbI7A9awlIu3B6MLgHIqZdvrQqB229alSRu8xmisYnYZiAoL2mv4ktpYI4zJKo3cdBjnH5ZojC5NK/aKV47lgp4yTXHJbWPww3SA8Wk6bqscdxdPJJFINybX28H5Udi0fSdwISRCBjiVsY+Vcsh1S6s9curGF/wD28cm9EPO0k849qfoZpHRSWPIzxSZ0iyEnk9w++gW0kW61uZI3HTcdw/et4RqWmgNKglhH80WTx8qqaVcy527zimO2kYgE0tJN30enOUeHyiKz1C3uxjcPlmvdZsfjtKubdYklZoz3at+LHFSy6faytvaIB/xJ4T+lSxoIVCqWI/zHNPxuUXbJZqL/AAnMYNP+GvbS3KL3pz3sUg5zXMvtF0+50/tE8jNL3MnjhYkkKfMD0rqnbW4ki7dWPdnGY1J/UVJqFnbX8bw3kEc0e4na65rfji9XGpUlZiTzvFkabbo592f1n42yVJ2/ioMEnzotbqZ5NqHJPQDk1bHZvSLactDZKpz5M370XEvwUfd2kccKg4OxACfmaif2XJy7Ll9qxjFcWCZtGlA3X1wtrFjpnMh+Q/etoJYIIjbabGY42+9I3Luf8xrS5YzHdIckjn86PaLY28NobkRhpFwRu5Hl+9aWDSY9OrXLMzUazLqJU+ijHLHaIJJGUsD4Yy3n9OaLfH3VlA0zWt0SV4YxZzn9akTbKO9McYdgSWVADXoZyxy7YUAgZ4rs0pvlAwbiqTILOCSNGa+tpJLiQ7n/AJdvt0rKNQyFUwBx7Ej+9ZUrlFcOJRTfKk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9221" name="AutoShape 11" descr="data:image/jpeg;base64,/9j/4AAQSkZJRgABAQAAAQABAAD/2wCEAAkGBwgHBgkIBwgKCgkLDRYPDQwMDRsUFRAWIB0iIiAdHx8kKDQsJCYxJx8fLT0tMTU3Ojo6Iys/RD84QzQ5OjcBCgoKDQwNGg8PGjclHyU3Nzc3Nzc3Nzc3Nzc3Nzc3Nzc3Nzc3Nzc3Nzc3Nzc3Nzc3Nzc3Nzc3Nzc3Nzc3Nzc3N//AABEIAHwApQMBIgACEQEDEQH/xAAcAAACAgMBAQAAAAAAAAAAAAAFBgMEAAIHAQj/xAA+EAACAQMDAQYDBgQEBQUAAAABAgMABBEFEiExBhMiQVFhFHGBBzJSkaHRI0KxwRVi4fBDcpLC8RYkJTM0/8QAGgEAAwEBAQEAAAAAAAAAAAAAAgMEBQEABv/EACoRAAICAQQBAwEJAAAAAAAAAAABAhEDBBIhMSITQVEUBSMyYXGRoeHw/9oADAMBAAIRAxEAPwDrqZFfPOqxf4n9tcsEgyrarGp+SsOP0r6J+VfPuq//ABv2594+QralE49w+3+7UQKZ9FE4zVW+vbWzjBu7mKAMeDK4UH862vbuKytJrq4bbFCjOzewGa4vrGtPJLeXN1FN3UpQxxNOHKsTwcnquCeB7elHDHuG48bmdmSRXRZEYFGAKsDwQaXNfvFnnNvEw/hDxfOgHZDVNSkmuJpYcwOqDLTY7sHJXC5PkenXkVXvJx8U5JYufMHANcyQr3PKOydMgmV+9GCc1NZLIJQGUhf71vAHlClvCxojaxgNtm6+tSzlRREvQRs64AwcZ5r0xsHKtnA5BrY7kVTnjbitJrkRncWPA5NIfQxHP+0kvwHa2WROO9tg5+YYY/pXSrHUFidUx4XIK8dM9Qfka5L20uC/aEHOWFuFPzLcf1pxs9Q2spkkyRhTnz460GdtKJ3FDdY9S36KGUH76/kaq2dw0kgZidxHOfWlmS+Zrrr4SPWi9nJkAr94UlzbGeikhhMhZQR1HrWlwGaLw9fLJ86it34yakmb+GccjHIpm6+xG2gRBdgM4OdwP3Sehr2aVVG9TgHxAZ6H0/370K1Nil2+Dy2MkDr71pIxRQeSSKGKG0F7SYM7Lu8JGRnyNVbubxEe9a24wPLpxVa4OAWPWrMbSi0Z+pXKK9xMQwx6VlBL692y4BNZSm42HHHKjrlcI+3fTZLHtTYaxDlBcxBQ/wCGRDwfyK/lXeBSt9pfZk9qOy09pCoN3Ce+t/dh1X6jI+eKvEBnSdRj1zs7b38LDbd228bugJHIOPQ5rht1HIsDXMKd4kkhiVFty2x85ba3Reg4PkT6Uf8AsP7UoIbjsxqbFWG6S3Dcf86f93/V6UC1u0SG8720uidOErqCjBnPo5Q9VJ4HpVGJ0mU6d1YT7O6O2qGe5uf4cMA3ySbvApH3cE+eM/19iZt1aS2Vz4zk5LdTml6TXYItMtdIsrvvlknLNvhHfbiuPEPT7w6cAjzpk7L4OiuXkjLK54U9AfP880rNdN2NknLyL2nKqbh09VPSrRcKGLGg0k4DYztx5+9b75JkODmszJd2PguA4Z8xcngDNBry9SdtiHK55rVb4R27xzEg4wDik/tZrHwFh8PA+Lq58CY6qD1auxW50C3sTbB/frqvaXefFG0wx7qo/pgCm6SMKBtJFJHZiRFvwQcBEwCfLPT9KfbqF1RdgJDDrS9Q/OhumXhfyS2fixnJHvTFp6kng0A06CbcAUPHt1pl0xSrDKnNTDpdBiEELUnP0rIzgcjFSYyM0yiNsXtSs2SQO3I6A1FGm5cEAgHijOqhfhSzEALzuz0pdjnvLpmhsIl3ebOcAe9ErDXKCAQ7hsGT6edAdeujbIQ25T6EYo3BfS2cEzyRq9xGuAEPBPtS3fake02l3IkhWO6ttrKfbdgj/fpRxyro9k0c5J5F0gVBaPfKZecVlH9JtBHahfSvapWnXuQvPTpHQVuEP8wqVHB8653D2idSN2c0xaXrS3Cglh8jValCXRGpCL9qnYW5t77/ANV9mUcTo4luYY+qsOe8X8sn8/WlnSL/APx0xqtpFPJIhRoGJjZiFJO188NnkdRz08q73HcrIByOa5d2z7JFr+8fT7ZRBvWXurdMFNwJJHuSG4A5/Sm4nVplenl5FexuWFvLqGq6TDDeR2xRJ44lJmZChJVxxkqpG0c5zVTS1ZHjt0Dvcu+e9kZsqgGcED146/lS3a6hd3NodPdmurE3ImUMecqCMj0ypINS2vaiytZtzPPGBgLx3rA+Z3cH6e9c3x6Hwai6Y43KFMeeTW9nN3RHBORzjypb1Dt/oxB7pbqUnyEW3+ppZv8AtzfTo8em24t0b/iHxuPl5Cs30pMZ68EOvazXrPSIsyMsl0w/hwA8n3PoPeuYPdzalqBubl8v19l9MfXFD3kknmaSaR5JGOSzsSTVuzAVHb6fTz/tVEIKCJcmV5H+QydnIcxtMwPjYn6U62euXcEQR1G0DAyKAdmUR4oYlHIAB+dWdUucQPJEMBh4CPw+v1qGcd82aMHsgkE5e06W8oaWZI+cAFgD+Wauaf22t1lVWldT+LjH9c1xzZc3d0zrE8mT50+9ntPeW3ghmCxBVVXbG5unlRywY4rkXDNPJKkjrGn9oIrlFZXV93Qg9aIrqIZPAh3H14pQfs/pkenQvB30BilVpWjfa0iZGcn2HI/1pgsjJfzu5ykW7k/zPj1pS2oKULLJsn1Ft9wWESk4VScGrVtYLbL4FUYGBirqgKoC8AdAKwE+ma8+RW5ilf31hZSrHeOyysS6jHB8uaHW9tbPcXV9YYENxEQ6D+RwRn6H9627a2DXepQfCrulmXYq5xgg8/TmrejaJPpOkTR3bAzSAsVByE49aVC96/U0ZuEdM3fLXRkRCrx0rKhXOOlZW1Z8tyL0sZWptPuHhY4PFWpYQ2aqd1tORWcp10N2jJp+qSd4q+VFdVtbXUbZJ7qPvDbAuF2K27ocYbg9POljTP8A70ojeaqWge205ZbqZiEYW4+6CefGfCD9aow5ZPlh41tYra72WTtGo1HSZI4NWtJibiwjOA6ZzjH4wOD0GfIVydrc/FT24XDRMQQfnxXcmsr5dSgvg0NrJCu3aHMpZfRmwM0B1TRIr63vLyKKzXULbJPeZUSpyQOOS2CAPpTPVhuGSacuBAs+yd3cTRjK908Hey4ByoxkjHr6VcvtDaWdI47R7RN20DbgMPn602di4HvtIkv5Lf4VmlECr6gANke3NOkFomwJLGrrnzHFLyS8uDqnFcUcbl7HTtZapcKD3lookjJONy+Yx8qA2URk+Hi3BS7biT5c/sBXctT0butP1D/C4Q1zc2rIis3GT5c9K4tbQldShUkqIsFgRzhfL9MUxO4s5t5GbTbNobjD3MvTJdG2/oOKMfAvqFq+1kWRYsrFtYFkwAcfI8Hn8siqukWUupX5jHIUc049nF1Ls7qhWSMS21wNuJD0P+U/26fKo91Pk1Nvj4nNo7SaCbxIeOm0Uy6KZmYd1Ex98dKbLxNPimdkh7slskGMj9en5VXe/VMRWcLyTHoFX7o9TSZ5Gx+OKXRv3k9wyWKtzIwV8DoPP9M042aCFBGowB+tCtC09bUGabDXDjBI6L7D96OqoxXBGWdukTqfDWA814vSsPAoiYG3lvFJIk6qWkjfhgMgV5r90kemMcfxJCEH9/6VXvEksdk8EjATk74/LPrQm+729dWkJ2r91fSm4sUrugdRmio0nbKyzZHpWV4YyvGKyqPUZm0VnkGaid1zVqS3ypOKFzb1OFHNRMaELCOKW4USorr6MMimu12pHhQAB0A8qUtFhmNwrMOKa4chTxVGHo6rBWpy7WY0vRz7ZywONw5+Y/8AP6UY1jcS+AaVx3sUzxyqeOQRyD6GgnG2cadjhplvC+n28UXhSNmO3PTJz/ep765isLCe4upBHBEu53Y9KG6NaypiW4d0U9FU9fnW2r6dpWsNtvoWeJRkKZnxn5ZoYyp0yvFppzVvgU9c+0uOONoNDhMsp6TSrhF9wOrfpSCDLLqaXKgyKzneQOCSc0b+0jRNM0WOyn0dyiTlkeAuWAxjDDPPnUOj3fx+hi3UFTA29Ru8OQc52jAq6FONoXNShPbIc+xF/aW08vfIG5HJ+VdC1C5027tIVdinRlKnlTXJuymnveRSXVq7NIuWaIn73qKs3Wo2+sNDbd3IAvi8RwPbgVnzb3M1VjTSYz9r5yljFcK38dZNhZeO8BHBx68frQXSLrMizc7vMNU/wpaGOLxzMo6sc4ry3tMSYxtpTj7joSrgdNMvFeMetGI5M0l6bMyMB5Cme1l/hgnyrqE5YfAURq2kbCE+gqtFJmt5m8G3PLHH70aZI0DtaZ1eJWH8PbwfeqqKGXjGKOzIk8RjdQVPrQ7/AAwKxjglO7G4BhgH61bhyJ+JDnxO9wHnUB6yvLyO4hmKSxOGHtWU1xRMWDbZQjFVF08GT7vFGfCV4qMbQaynbL1FI2srARlTgUSjt1AqukoCg1ul0oOM0cJbUedWZNpkUvl19qoz9nUkidFY8qQoxwCRRhLhCOtTrKp6Gh3Wwujm91qrQ2WJ1YSRrscKD94cH+lKT6nr+pzqNMsJO4LYEzrnPXoM8+VdD1/TY31meIfcmAmIHvwf1U/nW0NxHalYolREQYAUeVejSds0YvdDx4OEdorPWPi3l1uC6jIO1WlhKIB6DjFb9lr1be5e3eKExyD7zrk/TPFfRFvqdu67JwpU9Qy5B+lC7zsh2c1KU3FrbpY3a8rPZ4Qg+pHQ/l9arx6qPTIMmnnbYh9hpVs9Znh3Du2yRz0BqtH3em6lJBKh3RfcOeCnlRq60LUdG1yKScmaGXKi5HRiORn0OM8Us9poHm7QSnc2Qirwccf7NKnFb2X4JvYk1b6GzT+0tqAyGLxN1ORWRXJuS8sCHuySA34vcUE7P6bAqGS5XJ4xn6/vR9ZURgqABegA8qVJodKKXRbsCNwz1pgikAUDND9NtI7mLer8/KrwjEQwx6UKFSZfhmCrljxWyXCyPkeXApfvtRAJgjbp94/2q1p0+4jBrsnSEuNjGHwD8qHG9b4whR4UOM+9TSziKBmY8YqnFhEEhwCxLEe9VaGG/LfwQ6yahjr5DS3KSDopI617Q+0WORDJOzBmORtHlXtarUTNTbVlJSRWygE81pgnp0rza4PFYe0utkrtgYqLec8VIsLt1qVbNj50LiwkyFXcnrip/iu6XLn5c1JHZN51T16zkSxLo2GBwM0Cg7tjsdSkkwfdPLLetLuDOVIIzjI8sUra++qWsjLb6ddyyMMjYvA+vSraXskE4E24FenNM2m60gQCQ9a7Jx3Gi4uC8Tntlqfa+C2aW90MTxKesbAMB+ZFa6b27t1vNt1HNp8+fCs/CkfOutLqVtIQoK89QKy90XSNWtzFfada3ETeTxjj5HqKP7ufa/YT6uTH/YLftJpzdn5ZJZY3UxHAHOTjy+tcx1i7SPX7rGCvhw3r4RTnefZjY2ZeTs/I8BYf/mncsh+THkfXP0pE1PSb+0umF9byxyDCZZeDgADB6EYFMlBbeHYOLJ5viiRL13Ybc0xaJbNdSqZSNgHT1oBp9qxHTmmKynS1IaZ1jB8ILMBzU9X0WS4XIzWUSWhG04X50M1nVwjvFC2W8yP5f9aG6lq0zKY7XKL+Pz/0oIpcnk0SpInfLsIC4JNGtHu+cZpY3beSas2Fy8twLe0G+ZvLyUep9BXlFz4R6TUVbHWe6EwWPPhHif5Colug1wiufAPE/Hl5UMEyRp3KP3n45PxNV2wszPNk2neSDqz5x8tvSt/Taf6fDT7fZ83qNR9RmuPSLd1qzEjb3RXJxtReKyg+qwA3AQaXbEqOfDj+9ZTPSx/P8g78n+QzxlSMZ6VYUxtxnpQgu2etbI7A9awlIu3B6MLgHIqZdvrQqB229alSRu8xmisYnYZiAoL2mv4ktpYI4zJKo3cdBjnH5ZojC5NK/aKV47lgp4yTXHJbWPww3SA8Wk6bqscdxdPJJFINybX28H5Udi0fSdwISRCBjiVsY+Vcsh1S6s9curGF/wD28cm9EPO0k849qfoZpHRSWPIzxSZ0iyEnk9w++gW0kW61uZI3HTcdw/et4RqWmgNKglhH80WTx8qqaVcy527zimO2kYgE0tJN30enOUeHyiKz1C3uxjcPlmvdZsfjtKubdYklZoz3at+LHFSy6faytvaIB/xJ4T+lSxoIVCqWI/zHNPxuUXbJZqL/AAnMYNP+GvbS3KL3pz3sUg5zXMvtF0+50/tE8jNL3MnjhYkkKfMD0rqnbW4ki7dWPdnGY1J/UVJqFnbX8bw3kEc0e4na65rfji9XGpUlZiTzvFkabbo592f1n42yVJ2/ioMEnzotbqZ5NqHJPQDk1bHZvSLactDZKpz5M370XEvwUfd2kccKg4OxACfmaif2XJy7Ll9qxjFcWCZtGlA3X1wtrFjpnMh+Q/etoJYIIjbabGY42+9I3Luf8xrS5YzHdIckjn86PaLY28NobkRhpFwRu5Hl+9aWDSY9OrXLMzUazLqJU+ijHLHaIJJGUsD4Yy3n9OaLfH3VlA0zWt0SV4YxZzn9akTbKO9McYdgSWVADXoZyxy7YUAgZ4rs0pvlAwbiqTILOCSNGa+tpJLiQ7n/AJdvt0rKNQyFUwBx7Ej+9ZUrlFcOJRTfKk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pic>
        <p:nvPicPr>
          <p:cNvPr id="922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375" y="3429000"/>
            <a:ext cx="295275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875" y="188913"/>
            <a:ext cx="6281738" cy="823912"/>
          </a:xfrm>
        </p:spPr>
        <p:txBody>
          <a:bodyPr/>
          <a:lstStyle/>
          <a:p>
            <a:pPr>
              <a:defRPr/>
            </a:pPr>
            <a:r>
              <a:rPr lang="ru-RU" altLang="ru-RU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Регламент обслуживания базы данных «Одаренные дети Красноярья»</a:t>
            </a:r>
            <a:endParaRPr lang="ru-RU" dirty="0"/>
          </a:p>
        </p:txBody>
      </p:sp>
      <p:sp>
        <p:nvSpPr>
          <p:cNvPr id="18435" name="Объект 2"/>
          <p:cNvSpPr>
            <a:spLocks noGrp="1"/>
          </p:cNvSpPr>
          <p:nvPr>
            <p:ph sz="quarter" idx="1"/>
          </p:nvPr>
        </p:nvSpPr>
        <p:spPr>
          <a:xfrm>
            <a:off x="539750" y="1341438"/>
            <a:ext cx="8297863" cy="5256212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altLang="ru-RU" sz="2400" b="1" smtClean="0">
                <a:solidFill>
                  <a:srgbClr val="002060"/>
                </a:solidFill>
              </a:rPr>
              <a:t>Школьный уровень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000" b="1" smtClean="0"/>
              <a:t>п.3.2.1. </a:t>
            </a:r>
            <a:r>
              <a:rPr lang="ru-RU" altLang="ru-RU" sz="2000" smtClean="0"/>
              <a:t>Специалисты образовательных и общеобразовательных учреждений после проведения мероприятий </a:t>
            </a:r>
            <a:r>
              <a:rPr lang="ru-RU" altLang="ru-RU" sz="2000" b="1" smtClean="0">
                <a:solidFill>
                  <a:srgbClr val="FF0000"/>
                </a:solidFill>
              </a:rPr>
              <a:t>школьного уровня </a:t>
            </a:r>
            <a:r>
              <a:rPr lang="ru-RU" altLang="ru-RU" sz="2000" smtClean="0"/>
              <a:t>любого направления (интеллектуальное, спортивное, творческое) вносят  данные </a:t>
            </a:r>
            <a:br>
              <a:rPr lang="ru-RU" altLang="ru-RU" sz="2000" smtClean="0"/>
            </a:br>
            <a:r>
              <a:rPr lang="ru-RU" altLang="ru-RU" sz="2000" smtClean="0"/>
              <a:t>о прошедшем мероприятии и об уровне участия ребенка </a:t>
            </a:r>
            <a:br>
              <a:rPr lang="ru-RU" altLang="ru-RU" sz="2000" smtClean="0"/>
            </a:br>
            <a:r>
              <a:rPr lang="ru-RU" altLang="ru-RU" sz="2000" smtClean="0"/>
              <a:t>в нем (участие, призерство, победа и т.п.) в карточку ребенка.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000" b="1" u="sng" smtClean="0">
                <a:solidFill>
                  <a:srgbClr val="FF0000"/>
                </a:solidFill>
              </a:rPr>
              <a:t>Сведения о кураторах ребенка на данном уровне не вносятся!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000" b="1" smtClean="0"/>
              <a:t>п.3.3.</a:t>
            </a:r>
            <a:r>
              <a:rPr lang="ru-RU" altLang="ru-RU" sz="2000" smtClean="0"/>
              <a:t> Сведения о результатах участия детей в дистанционных олимпиадах, конкурсах, соревнованиях, проводимых в заочном режиме, любого уровня приравниваются к </a:t>
            </a:r>
            <a:r>
              <a:rPr lang="ru-RU" altLang="ru-RU" sz="2000" b="1" smtClean="0">
                <a:solidFill>
                  <a:srgbClr val="FF0000"/>
                </a:solidFill>
              </a:rPr>
              <a:t>школьному уровню.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000" b="1" smtClean="0"/>
              <a:t>п.3.4. </a:t>
            </a:r>
            <a:r>
              <a:rPr lang="ru-RU" altLang="ru-RU" sz="2000" smtClean="0"/>
              <a:t>Сведения о результатах участия детей в дистанционных олимпиадах, конкурсах, соревнованиях, проводимых в очном режиме, приравнивается к уровню в соответствии с уровнем мероприятия (муниципальный, межмуниципальный (городской), краевой, окружной, всероссийский, международный).</a:t>
            </a:r>
          </a:p>
          <a:p>
            <a:pPr marL="0" indent="0">
              <a:buFont typeface="Wingdings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2"/>
          <p:cNvSpPr>
            <a:spLocks noGrp="1"/>
          </p:cNvSpPr>
          <p:nvPr>
            <p:ph sz="quarter" idx="1"/>
          </p:nvPr>
        </p:nvSpPr>
        <p:spPr>
          <a:xfrm>
            <a:off x="611188" y="1341438"/>
            <a:ext cx="8153400" cy="489585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altLang="ru-RU" sz="2400" b="1" smtClean="0">
                <a:solidFill>
                  <a:srgbClr val="002060"/>
                </a:solidFill>
              </a:rPr>
              <a:t>Муниципальный уровень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000" b="1" smtClean="0"/>
              <a:t>п.3.5.1.  </a:t>
            </a:r>
            <a:r>
              <a:rPr lang="ru-RU" altLang="ru-RU" sz="2000" smtClean="0"/>
              <a:t>После проведения мероприятий муниципального уровня любого направления (интеллектуальное, спортивное, творческое) специалисты, уполномоченные приказом, вносят  данные о прошедшем мероприятии </a:t>
            </a:r>
            <a:br>
              <a:rPr lang="ru-RU" altLang="ru-RU" sz="2000" smtClean="0"/>
            </a:br>
            <a:r>
              <a:rPr lang="ru-RU" altLang="ru-RU" sz="2000" smtClean="0"/>
              <a:t>и об уровне участия ребенка в нем (участник, лауреат, победитель и т.п.) в карточку ребенка.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000" b="1" smtClean="0"/>
              <a:t>На данном уровне </a:t>
            </a:r>
            <a:r>
              <a:rPr lang="ru-RU" altLang="ru-RU" sz="2000" b="1" smtClean="0">
                <a:solidFill>
                  <a:srgbClr val="FF0000"/>
                </a:solidFill>
              </a:rPr>
              <a:t>заполняется карточка преподавателя</a:t>
            </a:r>
            <a:r>
              <a:rPr lang="ru-RU" altLang="ru-RU" sz="2000" b="1" smtClean="0"/>
              <a:t>, являющегося куратором ребенка, по всем уровням участия (участник, лауреат, победитель и т.д.) в мероприятиях муниципального уровня любого направления (интеллектуальное, спортивное, творческое).</a:t>
            </a:r>
          </a:p>
          <a:p>
            <a:pPr marL="0" indent="0">
              <a:buFont typeface="Wingdings" pitchFamily="2" charset="2"/>
              <a:buNone/>
            </a:pPr>
            <a:endParaRPr lang="ru-RU" altLang="ru-RU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55875" y="228600"/>
            <a:ext cx="6480175" cy="896938"/>
          </a:xfrm>
        </p:spPr>
        <p:txBody>
          <a:bodyPr/>
          <a:lstStyle/>
          <a:p>
            <a:pPr>
              <a:defRPr/>
            </a:pPr>
            <a:r>
              <a:rPr lang="ru-RU" altLang="ru-RU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Регламент обслуживания базы данных «Одаренные дети Красноярья»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ъект 2"/>
          <p:cNvSpPr>
            <a:spLocks noGrp="1"/>
          </p:cNvSpPr>
          <p:nvPr>
            <p:ph sz="quarter" idx="1"/>
          </p:nvPr>
        </p:nvSpPr>
        <p:spPr>
          <a:xfrm>
            <a:off x="250825" y="1844675"/>
            <a:ext cx="8893175" cy="48974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altLang="ru-RU" sz="2000" b="1" smtClean="0"/>
              <a:t>п.3.5.2.</a:t>
            </a:r>
            <a:r>
              <a:rPr lang="ru-RU" altLang="ru-RU" sz="2000" smtClean="0"/>
              <a:t> Специалисты муниципальных управлений образованием обеспечивают    проведение    </a:t>
            </a:r>
            <a:r>
              <a:rPr lang="ru-RU" altLang="ru-RU" sz="2000" b="1" smtClean="0">
                <a:solidFill>
                  <a:srgbClr val="FF0000"/>
                </a:solidFill>
              </a:rPr>
              <a:t>регулярного контроля целостности</a:t>
            </a:r>
            <a:r>
              <a:rPr lang="ru-RU" altLang="ru-RU" sz="2000" smtClean="0"/>
              <a:t>,   полноты   и  непротиворечивости  данных, внесенных   специалистами образовательных учреждений муниципального образования, для чего обязаны: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000" smtClean="0"/>
              <a:t>не  реже  </a:t>
            </a:r>
            <a:r>
              <a:rPr lang="ru-RU" altLang="ru-RU" sz="2000" b="1" smtClean="0">
                <a:solidFill>
                  <a:srgbClr val="FF0000"/>
                </a:solidFill>
              </a:rPr>
              <a:t>одного раза в месяц</a:t>
            </a:r>
            <a:r>
              <a:rPr lang="ru-RU" altLang="ru-RU" sz="2000" smtClean="0"/>
              <a:t> совместно со специалистами образовательных учреждений </a:t>
            </a:r>
            <a:r>
              <a:rPr lang="ru-RU" altLang="ru-RU" sz="2000" b="1" smtClean="0">
                <a:solidFill>
                  <a:srgbClr val="FF0000"/>
                </a:solidFill>
              </a:rPr>
              <a:t>осуществлять  контрольную  проверку базы данных </a:t>
            </a:r>
            <a:r>
              <a:rPr lang="ru-RU" altLang="ru-RU" sz="2000" smtClean="0"/>
              <a:t>на предмет обнаружения дефектных записей (незаполненных,  имеющих неразрешенные внешние  ссылки,  с ошибочно или некорректно введенными значениями полей,  дублирующих друг друга записей,  описывающих  одно и то же мероприятие и т.д.);  в  случае  обнаружения  дефектных  записей   </a:t>
            </a:r>
            <a:r>
              <a:rPr lang="ru-RU" altLang="ru-RU" sz="2000" b="1" smtClean="0">
                <a:solidFill>
                  <a:srgbClr val="FF0000"/>
                </a:solidFill>
              </a:rPr>
              <a:t>организовывать  редактирование ошибочных записей </a:t>
            </a:r>
            <a:r>
              <a:rPr lang="ru-RU" altLang="ru-RU" sz="2000" smtClean="0"/>
              <a:t>в установленные сроки.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000" b="1" smtClean="0"/>
              <a:t>п.3.5.3.</a:t>
            </a:r>
            <a:r>
              <a:rPr lang="ru-RU" altLang="ru-RU" sz="2000" smtClean="0"/>
              <a:t>  В случае обнаружения ошибок, недостоверных или неполных данных специалист муниципального  уровня редактирует данные, относящие к мероприятиям и их результатам, проведенным на муниципальном уровне.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11438" y="115888"/>
            <a:ext cx="6497637" cy="896937"/>
          </a:xfrm>
        </p:spPr>
        <p:txBody>
          <a:bodyPr/>
          <a:lstStyle/>
          <a:p>
            <a:pPr>
              <a:defRPr/>
            </a:pPr>
            <a:r>
              <a:rPr lang="ru-RU" altLang="ru-RU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Регламент обслуживания базы данных «Одаренные дети Красноярья»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313" y="228600"/>
            <a:ext cx="6553200" cy="752475"/>
          </a:xfrm>
        </p:spPr>
        <p:txBody>
          <a:bodyPr/>
          <a:lstStyle/>
          <a:p>
            <a:pPr>
              <a:defRPr/>
            </a:pPr>
            <a:r>
              <a:rPr lang="ru-RU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Сведения о достижениях </a:t>
            </a:r>
            <a:r>
              <a:rPr lang="ru-RU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детей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"/>
          </p:nvPr>
        </p:nvGraphicFramePr>
        <p:xfrm>
          <a:off x="251520" y="1600200"/>
          <a:ext cx="8514655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313" y="228600"/>
            <a:ext cx="6138862" cy="896938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Форма предоставления достижений детей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</p:nvPr>
        </p:nvGraphicFramePr>
        <p:xfrm>
          <a:off x="611188" y="2794000"/>
          <a:ext cx="8316912" cy="2146337"/>
        </p:xfrm>
        <a:graphic>
          <a:graphicData uri="http://schemas.openxmlformats.org/drawingml/2006/table">
            <a:tbl>
              <a:tblPr/>
              <a:tblGrid>
                <a:gridCol w="944562"/>
                <a:gridCol w="904875"/>
                <a:gridCol w="903288"/>
                <a:gridCol w="928687"/>
                <a:gridCol w="1106488"/>
                <a:gridCol w="596900"/>
                <a:gridCol w="1006475"/>
                <a:gridCol w="1017587"/>
                <a:gridCol w="908050"/>
              </a:tblGrid>
              <a:tr h="1051524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 ребенка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проведения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проведения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Дисциплина              (предмет)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Мероприятие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Индивидуальное\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командное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             </a:t>
                      </a:r>
                      <a:r>
                        <a:rPr kumimoji="0" lang="ru-RU" altLang="ru-RU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окружной, всероссийский, международный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Куратор                          (Ф.И.О. преподавателя)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2314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Краснояров Артур Михайлович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21.03.2011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г. Москва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Физика 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Заключительный этап всероссийской олимпиады по физике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индивидуальное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всероссийский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Марьясова Лариса Дмитриевна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победитель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463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554" marR="5955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73" name="Rectangle 2"/>
          <p:cNvSpPr>
            <a:spLocks noChangeArrowheads="1"/>
          </p:cNvSpPr>
          <p:nvPr/>
        </p:nvSpPr>
        <p:spPr bwMode="auto">
          <a:xfrm>
            <a:off x="395288" y="1797050"/>
            <a:ext cx="85328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altLang="ru-RU" sz="2000" b="1">
                <a:latin typeface="Times New Roman" pitchFamily="18" charset="0"/>
              </a:rPr>
              <a:t>Сведения о достижениях детей в </a:t>
            </a:r>
            <a:r>
              <a:rPr lang="ru-RU" altLang="ru-RU" sz="2000" b="1" u="sng">
                <a:latin typeface="Times New Roman" pitchFamily="18" charset="0"/>
              </a:rPr>
              <a:t>ОЧНЫХ</a:t>
            </a:r>
            <a:r>
              <a:rPr lang="ru-RU" altLang="ru-RU" sz="2000" b="1">
                <a:latin typeface="Times New Roman" pitchFamily="18" charset="0"/>
              </a:rPr>
              <a:t> этапах мероприятий окружного, всероссийского и международного уровней</a:t>
            </a:r>
            <a:endParaRPr lang="ru-RU" altLang="ru-RU" sz="1100"/>
          </a:p>
          <a:p>
            <a:pPr algn="ctr" eaLnBrk="0" hangingPunct="0"/>
            <a:endParaRPr lang="ru-RU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313" y="228600"/>
            <a:ext cx="6138862" cy="896938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Изменения в базе данных 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«Одаренные дети Красноярья»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355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b="20052"/>
          <a:stretch>
            <a:fillRect/>
          </a:stretch>
        </p:blipFill>
        <p:spPr>
          <a:xfrm>
            <a:off x="1619250" y="1341438"/>
            <a:ext cx="6278563" cy="5256212"/>
          </a:xfrm>
          <a:noFill/>
        </p:spPr>
      </p:pic>
      <p:sp>
        <p:nvSpPr>
          <p:cNvPr id="3" name="Овал 2"/>
          <p:cNvSpPr/>
          <p:nvPr/>
        </p:nvSpPr>
        <p:spPr>
          <a:xfrm>
            <a:off x="2627313" y="6021388"/>
            <a:ext cx="1944687" cy="576262"/>
          </a:xfrm>
          <a:prstGeom prst="ellipse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313" y="228600"/>
            <a:ext cx="6138862" cy="823913"/>
          </a:xfrm>
        </p:spPr>
        <p:txBody>
          <a:bodyPr/>
          <a:lstStyle/>
          <a:p>
            <a:pPr>
              <a:defRPr/>
            </a:pPr>
            <a:r>
              <a:rPr lang="ru-RU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Изменения в базе данных </a:t>
            </a:r>
            <a:br>
              <a:rPr lang="ru-RU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ru-RU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«Одаренные дети Красноярья»</a:t>
            </a:r>
            <a:endParaRPr lang="ru-RU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3988" y="1341438"/>
            <a:ext cx="6316662" cy="530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2555875" y="5805488"/>
            <a:ext cx="1728788" cy="4318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827584" y="1916832"/>
          <a:ext cx="741682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555875" y="228600"/>
            <a:ext cx="6210300" cy="896938"/>
          </a:xfrm>
        </p:spPr>
        <p:txBody>
          <a:bodyPr/>
          <a:lstStyle/>
          <a:p>
            <a:pPr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Ошибки в базе данных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750" y="1844675"/>
            <a:ext cx="8153400" cy="4495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dirty="0" smtClean="0"/>
              <a:t>До </a:t>
            </a:r>
            <a:r>
              <a:rPr lang="ru-RU" b="1" dirty="0" smtClean="0">
                <a:solidFill>
                  <a:srgbClr val="FF0000"/>
                </a:solidFill>
              </a:rPr>
              <a:t>1 ноября 2014 </a:t>
            </a:r>
            <a:r>
              <a:rPr lang="ru-RU" dirty="0" smtClean="0"/>
              <a:t>года внести изменения: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dirty="0" smtClean="0"/>
              <a:t>- год рождения;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dirty="0" smtClean="0"/>
              <a:t>- отметить выпускников;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dirty="0" smtClean="0"/>
              <a:t>- ФИО ребенка, педагога;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dirty="0" smtClean="0"/>
              <a:t>- 2 карточки ребенка, педагога.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dirty="0" smtClean="0"/>
              <a:t>До </a:t>
            </a:r>
            <a:r>
              <a:rPr lang="ru-RU" b="1" dirty="0" smtClean="0">
                <a:solidFill>
                  <a:srgbClr val="FF0000"/>
                </a:solidFill>
              </a:rPr>
              <a:t>1 января 2015 </a:t>
            </a:r>
            <a:r>
              <a:rPr lang="ru-RU" dirty="0" smtClean="0"/>
              <a:t>года внести изменения: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dirty="0" smtClean="0"/>
              <a:t>- убрать кураторов на школьном уровне в достижениях детей.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55875" y="228600"/>
            <a:ext cx="6210300" cy="896938"/>
          </a:xfrm>
        </p:spPr>
        <p:txBody>
          <a:bodyPr/>
          <a:lstStyle/>
          <a:p>
            <a:pPr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Внесение изменений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555875" y="228600"/>
            <a:ext cx="6210300" cy="823913"/>
          </a:xfrm>
        </p:spPr>
        <p:txBody>
          <a:bodyPr/>
          <a:lstStyle/>
          <a:p>
            <a:pPr>
              <a:defRPr/>
            </a:pPr>
            <a:r>
              <a:rPr lang="ru-RU" altLang="ru-RU" sz="2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ДЦП «Одаренные дети Красноярья» 2011-2013</a:t>
            </a:r>
            <a:endParaRPr lang="ru-RU" alt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611188" y="1700213"/>
            <a:ext cx="8153400" cy="5257800"/>
          </a:xfrm>
        </p:spPr>
        <p:txBody>
          <a:bodyPr/>
          <a:lstStyle/>
          <a:p>
            <a:pPr algn="just">
              <a:buClr>
                <a:srgbClr val="DD8047"/>
              </a:buClr>
              <a:buFont typeface="Wingdings" pitchFamily="2" charset="2"/>
              <a:buNone/>
              <a:defRPr/>
            </a:pPr>
            <a:r>
              <a:rPr lang="ru-RU" sz="2600" b="1" dirty="0">
                <a:solidFill>
                  <a:prstClr val="black"/>
                </a:solidFill>
              </a:rPr>
              <a:t>Цель программы: </a:t>
            </a:r>
            <a:r>
              <a:rPr lang="ru-RU" sz="2600" dirty="0">
                <a:solidFill>
                  <a:prstClr val="black"/>
                </a:solidFill>
              </a:rPr>
              <a:t>создание условий для выявления, сопровождения и поддержки одаренных детей, проживающих на территории края.</a:t>
            </a:r>
          </a:p>
          <a:p>
            <a:pPr>
              <a:buClr>
                <a:srgbClr val="DD8047"/>
              </a:buClr>
              <a:buFont typeface="Wingdings" pitchFamily="2" charset="2"/>
              <a:buNone/>
              <a:defRPr/>
            </a:pPr>
            <a:r>
              <a:rPr lang="ru-RU" sz="2600" b="1" dirty="0">
                <a:solidFill>
                  <a:prstClr val="black"/>
                </a:solidFill>
              </a:rPr>
              <a:t>Задачи:</a:t>
            </a:r>
          </a:p>
          <a:p>
            <a:pPr marL="514350" indent="-514350">
              <a:buClr>
                <a:srgbClr val="DD8047"/>
              </a:buClr>
              <a:buFont typeface="Wingdings" pitchFamily="2" charset="2"/>
              <a:buAutoNum type="arabicPeriod"/>
              <a:defRPr/>
            </a:pPr>
            <a:r>
              <a:rPr lang="ru-RU" sz="2600" dirty="0">
                <a:solidFill>
                  <a:prstClr val="black"/>
                </a:solidFill>
              </a:rPr>
              <a:t>Создание системы координации работы</a:t>
            </a:r>
          </a:p>
          <a:p>
            <a:pPr marL="514350" indent="-514350">
              <a:buClr>
                <a:srgbClr val="DD8047"/>
              </a:buClr>
              <a:buFont typeface="Wingdings" pitchFamily="2" charset="2"/>
              <a:buAutoNum type="arabicPeriod"/>
              <a:defRPr/>
            </a:pPr>
            <a:r>
              <a:rPr lang="ru-RU" sz="2600" dirty="0">
                <a:solidFill>
                  <a:prstClr val="black"/>
                </a:solidFill>
              </a:rPr>
              <a:t> Повышение доступности услуг в сфере образования.</a:t>
            </a:r>
          </a:p>
          <a:p>
            <a:pPr marL="514350" indent="-514350">
              <a:buClr>
                <a:srgbClr val="DD8047"/>
              </a:buClr>
              <a:buFont typeface="Wingdings" pitchFamily="2" charset="2"/>
              <a:buAutoNum type="arabicPeriod"/>
              <a:defRPr/>
            </a:pPr>
            <a:r>
              <a:rPr lang="ru-RU" sz="2600" dirty="0">
                <a:solidFill>
                  <a:prstClr val="black"/>
                </a:solidFill>
              </a:rPr>
              <a:t>Материально-техническая поддержка учреждений.</a:t>
            </a:r>
          </a:p>
          <a:p>
            <a:pPr marL="514350" indent="-514350">
              <a:buClr>
                <a:srgbClr val="DD8047"/>
              </a:buClr>
              <a:buFont typeface="Wingdings" pitchFamily="2" charset="2"/>
              <a:buAutoNum type="arabicPeriod"/>
              <a:defRPr/>
            </a:pPr>
            <a:r>
              <a:rPr lang="ru-RU" sz="2600" dirty="0">
                <a:solidFill>
                  <a:prstClr val="black"/>
                </a:solidFill>
              </a:rPr>
              <a:t>Обеспечение возможности участия в турнирах  за пределами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442325" cy="4824412"/>
          </a:xfrm>
        </p:spPr>
        <p:txBody>
          <a:bodyPr>
            <a:normAutofit/>
          </a:bodyPr>
          <a:lstStyle/>
          <a:p>
            <a:pPr>
              <a:buClr>
                <a:srgbClr val="DD8047"/>
              </a:buClr>
              <a:buFont typeface="Wingdings" pitchFamily="2" charset="2"/>
              <a:buNone/>
              <a:defRPr/>
            </a:pPr>
            <a:r>
              <a:rPr lang="ru-RU" altLang="ru-RU" sz="2000" b="1" dirty="0" smtClean="0">
                <a:solidFill>
                  <a:prstClr val="black"/>
                </a:solidFill>
              </a:rPr>
              <a:t>Подпрограмма </a:t>
            </a:r>
            <a:r>
              <a:rPr lang="ru-RU" altLang="ru-RU" sz="2000" b="1" dirty="0">
                <a:solidFill>
                  <a:prstClr val="black"/>
                </a:solidFill>
              </a:rPr>
              <a:t>2 «Развитие дошкольного, общего и дополнительного образования детей на 2014-2016 годы» </a:t>
            </a:r>
            <a:r>
              <a:rPr lang="ru-RU" altLang="ru-RU" sz="2000" dirty="0">
                <a:solidFill>
                  <a:prstClr val="black"/>
                </a:solidFill>
              </a:rPr>
              <a:t/>
            </a:r>
            <a:br>
              <a:rPr lang="ru-RU" altLang="ru-RU" sz="2000" dirty="0">
                <a:solidFill>
                  <a:prstClr val="black"/>
                </a:solidFill>
              </a:rPr>
            </a:br>
            <a:r>
              <a:rPr lang="ru-RU" altLang="ru-RU" sz="2000" dirty="0">
                <a:solidFill>
                  <a:prstClr val="black"/>
                </a:solidFill>
              </a:rPr>
              <a:t>Задачи:</a:t>
            </a:r>
          </a:p>
          <a:p>
            <a:pPr>
              <a:buClr>
                <a:srgbClr val="DD8047"/>
              </a:buClr>
              <a:buFont typeface="Wingdings" pitchFamily="2" charset="2"/>
              <a:buNone/>
              <a:defRPr/>
            </a:pPr>
            <a:r>
              <a:rPr lang="ru-RU" altLang="ru-RU" sz="2000" dirty="0">
                <a:solidFill>
                  <a:prstClr val="black"/>
                </a:solidFill>
              </a:rPr>
              <a:t>1. Обеспечить доступность дошкольного образования, соответствующего единому стандарту качества дошкольного образования;</a:t>
            </a:r>
          </a:p>
          <a:p>
            <a:pPr>
              <a:buClr>
                <a:srgbClr val="DD8047"/>
              </a:buClr>
              <a:buFont typeface="Wingdings" pitchFamily="2" charset="2"/>
              <a:buNone/>
              <a:defRPr/>
            </a:pPr>
            <a:r>
              <a:rPr lang="ru-RU" altLang="ru-RU" sz="2000" dirty="0">
                <a:solidFill>
                  <a:prstClr val="black"/>
                </a:solidFill>
              </a:rPr>
              <a:t>2. Обеспечить условия и качество обучения, соответствующие ФГОС начального общего, основного общего, среднего общего образования;</a:t>
            </a:r>
          </a:p>
          <a:p>
            <a:pPr>
              <a:buClr>
                <a:srgbClr val="DD8047"/>
              </a:buClr>
              <a:buFont typeface="Wingdings" pitchFamily="2" charset="2"/>
              <a:buNone/>
              <a:defRPr/>
            </a:pPr>
            <a:r>
              <a:rPr lang="ru-RU" altLang="ru-RU" sz="2000" dirty="0">
                <a:solidFill>
                  <a:prstClr val="black"/>
                </a:solidFill>
              </a:rPr>
              <a:t>3. Обеспечить поступательное развитие краевой системы дополнительного образования, в том числе за счет разработки и реализации современных образовательных программ, дистанционных и сетевых форм их реализации;</a:t>
            </a:r>
          </a:p>
          <a:p>
            <a:pPr>
              <a:buClr>
                <a:srgbClr val="DD8047"/>
              </a:buClr>
              <a:buFont typeface="Wingdings" pitchFamily="2" charset="2"/>
              <a:buNone/>
              <a:defRPr/>
            </a:pPr>
            <a:r>
              <a:rPr lang="ru-RU" altLang="ru-RU" sz="2000" dirty="0">
                <a:solidFill>
                  <a:prstClr val="black"/>
                </a:solidFill>
              </a:rPr>
              <a:t>4. </a:t>
            </a:r>
            <a:r>
              <a:rPr lang="ru-RU" altLang="ru-RU" sz="2000" b="1" dirty="0">
                <a:solidFill>
                  <a:srgbClr val="FF0000"/>
                </a:solidFill>
              </a:rPr>
              <a:t>Содействовать выявлению и поддержке одаренных детей</a:t>
            </a:r>
            <a:r>
              <a:rPr lang="ru-RU" altLang="ru-RU" sz="2000" dirty="0">
                <a:solidFill>
                  <a:prstClr val="black"/>
                </a:solidFill>
              </a:rPr>
              <a:t>;</a:t>
            </a:r>
          </a:p>
          <a:p>
            <a:pPr>
              <a:buClr>
                <a:srgbClr val="DD8047"/>
              </a:buClr>
              <a:buFont typeface="Wingdings" pitchFamily="2" charset="2"/>
              <a:buNone/>
              <a:defRPr/>
            </a:pPr>
            <a:r>
              <a:rPr lang="ru-RU" altLang="ru-RU" sz="2000" dirty="0">
                <a:solidFill>
                  <a:prstClr val="black"/>
                </a:solidFill>
              </a:rPr>
              <a:t>5. Обеспечить безопасный, качественный отдых и оздоровление детей.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875" y="228600"/>
            <a:ext cx="6210300" cy="823913"/>
          </a:xfrm>
        </p:spPr>
        <p:txBody>
          <a:bodyPr/>
          <a:lstStyle/>
          <a:p>
            <a:pPr>
              <a:defRPr/>
            </a:pPr>
            <a:r>
              <a:rPr lang="ru-RU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ГП КК «Развитие образования»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2700338" y="228600"/>
            <a:ext cx="6065837" cy="990600"/>
          </a:xfrm>
        </p:spPr>
        <p:txBody>
          <a:bodyPr/>
          <a:lstStyle/>
          <a:p>
            <a:pPr>
              <a:defRPr/>
            </a:pPr>
            <a:r>
              <a:rPr lang="ru-RU" alt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Направления работы</a:t>
            </a:r>
            <a:endParaRPr lang="ru-RU" alt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850" y="1916113"/>
            <a:ext cx="8442325" cy="4752975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ru-RU" altLang="ru-RU" sz="4000" b="1" dirty="0" smtClean="0">
                <a:solidFill>
                  <a:srgbClr val="002060"/>
                </a:solidFill>
              </a:rPr>
              <a:t>Круглогодичные школы интеллектуального роста (3 направления) 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ru-RU" altLang="ru-RU" sz="4000" b="1" dirty="0" smtClean="0">
                <a:solidFill>
                  <a:srgbClr val="002060"/>
                </a:solidFill>
              </a:rPr>
              <a:t>Денежная премия для педагогов; субсидии муниципальным образованиям на конкурсной основе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ru-RU" altLang="ru-RU" sz="4000" dirty="0" smtClean="0"/>
              <a:t>Именные стипендии одаренным учащимся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ru-RU" altLang="ru-RU" sz="4000" b="1" dirty="0" smtClean="0">
                <a:solidFill>
                  <a:srgbClr val="002060"/>
                </a:solidFill>
              </a:rPr>
              <a:t>Организация летнего  отдыха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ru-RU" altLang="ru-RU" sz="4000" dirty="0" smtClean="0"/>
              <a:t>Обеспечение работы физико-математических классов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ru-RU" altLang="ru-RU" sz="4000" b="1" dirty="0" smtClean="0">
                <a:solidFill>
                  <a:srgbClr val="002060"/>
                </a:solidFill>
              </a:rPr>
              <a:t>Участие школьников КК во Всероссийских и Международных конкурсах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ru-RU" altLang="ru-RU" sz="4000" dirty="0" smtClean="0"/>
              <a:t>Участие команды школьников КК во всероссийских тренингах по подготовке к заключительному этапу ВОШ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ru-RU" altLang="ru-RU" sz="4000" dirty="0" smtClean="0"/>
              <a:t>Индивидуальное сопровождение победителей и призеров регионального этапа всероссийской олимпиады школьников </a:t>
            </a:r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875" y="228600"/>
            <a:ext cx="6210300" cy="823913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База данных 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«Одаренные дети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расноярья»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315" name="Объект 2"/>
          <p:cNvSpPr>
            <a:spLocks noGrp="1"/>
          </p:cNvSpPr>
          <p:nvPr>
            <p:ph sz="quarter" idx="1"/>
          </p:nvPr>
        </p:nvSpPr>
        <p:spPr>
          <a:xfrm>
            <a:off x="612775" y="2028825"/>
            <a:ext cx="8153400" cy="4495800"/>
          </a:xfrm>
        </p:spPr>
        <p:txBody>
          <a:bodyPr/>
          <a:lstStyle/>
          <a:p>
            <a:endParaRPr lang="ru-RU" altLang="ru-RU" smtClean="0"/>
          </a:p>
          <a:p>
            <a:endParaRPr lang="ru-RU" altLang="ru-RU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1235968" y="2060848"/>
          <a:ext cx="66484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738" y="5627688"/>
            <a:ext cx="11525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2555875" y="71438"/>
            <a:ext cx="6553200" cy="981075"/>
          </a:xfrm>
        </p:spPr>
        <p:txBody>
          <a:bodyPr/>
          <a:lstStyle/>
          <a:p>
            <a:pPr>
              <a:defRPr/>
            </a:pPr>
            <a:r>
              <a:rPr lang="ru-RU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Регламент обслуживания базы данных «Одаренные дети Красноярья»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388" y="1412875"/>
            <a:ext cx="8856662" cy="5111750"/>
          </a:xfrm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endParaRPr lang="ru-RU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000" b="1" dirty="0" smtClean="0"/>
              <a:t>п.1.6.</a:t>
            </a:r>
            <a:r>
              <a:rPr lang="ru-RU" sz="2000" dirty="0" smtClean="0"/>
              <a:t>  - </a:t>
            </a:r>
            <a:r>
              <a:rPr lang="ru-RU" sz="2000" dirty="0"/>
              <a:t>Для организации сбора данных об одаренных детях Красноярского края и заполнения базы данных в образовательных учреждениях Красноярского </a:t>
            </a:r>
            <a:r>
              <a:rPr lang="ru-RU" sz="2000" dirty="0" smtClean="0"/>
              <a:t>края </a:t>
            </a:r>
            <a:r>
              <a:rPr lang="ru-RU" sz="2000" b="1" dirty="0">
                <a:solidFill>
                  <a:srgbClr val="FF0000"/>
                </a:solidFill>
              </a:rPr>
              <a:t>приказом руководителя </a:t>
            </a:r>
            <a:r>
              <a:rPr lang="ru-RU" sz="2000" dirty="0"/>
              <a:t>соответствующего подразделения </a:t>
            </a:r>
            <a:r>
              <a:rPr lang="ru-RU" sz="2000" b="1" dirty="0">
                <a:solidFill>
                  <a:srgbClr val="FF0000"/>
                </a:solidFill>
              </a:rPr>
              <a:t>назначается ответственное лицо </a:t>
            </a:r>
            <a:r>
              <a:rPr lang="ru-RU" sz="2000" dirty="0"/>
              <a:t>(далее – специалист), осуществляющее указанную работу</a:t>
            </a:r>
            <a:r>
              <a:rPr lang="ru-RU" sz="2000" dirty="0" smtClean="0"/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000" b="1" dirty="0"/>
              <a:t>Специалист должен быть зарегистрированным пользователем портала «Одаренные дети Красноярья», доменное имя портала – KRASTALANT.RU</a:t>
            </a:r>
            <a:r>
              <a:rPr lang="ru-RU" sz="2000" b="1" dirty="0" smtClean="0"/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000" b="1" dirty="0" smtClean="0"/>
              <a:t>п.1.6.2.</a:t>
            </a:r>
            <a:r>
              <a:rPr lang="ru-RU" sz="2000" dirty="0" smtClean="0"/>
              <a:t> </a:t>
            </a:r>
            <a:r>
              <a:rPr lang="ru-RU" sz="2000" dirty="0"/>
              <a:t>- </a:t>
            </a:r>
            <a:r>
              <a:rPr lang="ru-RU" sz="2000" b="1" dirty="0">
                <a:solidFill>
                  <a:srgbClr val="FF0000"/>
                </a:solidFill>
              </a:rPr>
              <a:t>Контактная информация о специалисте </a:t>
            </a:r>
            <a:r>
              <a:rPr lang="ru-RU" sz="2000" dirty="0"/>
              <a:t>(Ф.И.О., адрес, телефон,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000" dirty="0"/>
              <a:t>e-</a:t>
            </a:r>
            <a:r>
              <a:rPr lang="ru-RU" sz="2000" dirty="0" err="1"/>
              <a:t>mail</a:t>
            </a:r>
            <a:r>
              <a:rPr lang="ru-RU" sz="2000" dirty="0"/>
              <a:t>, приказ о назначении) </a:t>
            </a:r>
            <a:r>
              <a:rPr lang="ru-RU" sz="2000" b="1" dirty="0">
                <a:solidFill>
                  <a:srgbClr val="FF0000"/>
                </a:solidFill>
              </a:rPr>
              <a:t>направляется</a:t>
            </a:r>
            <a:r>
              <a:rPr lang="ru-RU" sz="2000" dirty="0"/>
              <a:t> администратору ресурсного центра по работе с одаренными детьми </a:t>
            </a:r>
            <a:r>
              <a:rPr lang="ru-RU" sz="2000" b="1" dirty="0">
                <a:solidFill>
                  <a:srgbClr val="FF0000"/>
                </a:solidFill>
              </a:rPr>
              <a:t>на электронный адрес: krastalant@kipk.ru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000" dirty="0"/>
              <a:t>или сообщается по телефону: 212-35-22 для получения необходимых прав доступа к базе данных.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C:\Users\kondratuk\Desktop\113763816_em427v0afM.jpg"/>
          <p:cNvPicPr>
            <a:picLocks noChangeAspect="1" noChangeArrowheads="1"/>
          </p:cNvPicPr>
          <p:nvPr/>
        </p:nvPicPr>
        <p:blipFill>
          <a:blip r:embed="rId2" cstate="print"/>
          <a:srcRect l="14839" r="17133"/>
          <a:stretch>
            <a:fillRect/>
          </a:stretch>
        </p:blipFill>
        <p:spPr bwMode="auto">
          <a:xfrm>
            <a:off x="6985000" y="2492375"/>
            <a:ext cx="2124075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Объект 2"/>
          <p:cNvSpPr>
            <a:spLocks noGrp="1"/>
          </p:cNvSpPr>
          <p:nvPr>
            <p:ph sz="quarter" idx="1"/>
          </p:nvPr>
        </p:nvSpPr>
        <p:spPr>
          <a:xfrm>
            <a:off x="468313" y="2020888"/>
            <a:ext cx="7272337" cy="4503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altLang="ru-RU" sz="2000" b="1" smtClean="0"/>
              <a:t>п.1.6.3.</a:t>
            </a:r>
            <a:r>
              <a:rPr lang="ru-RU" altLang="ru-RU" sz="2000" smtClean="0"/>
              <a:t> -</a:t>
            </a:r>
            <a:r>
              <a:rPr lang="ru-RU" altLang="ru-RU" sz="2000" b="1" smtClean="0">
                <a:solidFill>
                  <a:srgbClr val="FF0000"/>
                </a:solidFill>
              </a:rPr>
              <a:t>Пользователю запрещается разглашать свой пароль</a:t>
            </a:r>
            <a:r>
              <a:rPr lang="ru-RU" altLang="ru-RU" sz="2000" smtClean="0"/>
              <a:t>, он несет ответственность за всю введенную или измененную им информацию персонально. Вход в базу данных под чужими именами и паролями  категорически  </a:t>
            </a:r>
            <a:r>
              <a:rPr lang="ru-RU" altLang="ru-RU" sz="2000" b="1" smtClean="0">
                <a:solidFill>
                  <a:srgbClr val="FF0000"/>
                </a:solidFill>
              </a:rPr>
              <a:t>запрещается</a:t>
            </a:r>
            <a:r>
              <a:rPr lang="ru-RU" altLang="ru-RU" sz="2000" smtClean="0"/>
              <a:t>. 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000" b="1" smtClean="0"/>
              <a:t>п.1.6.4</a:t>
            </a:r>
            <a:r>
              <a:rPr lang="ru-RU" altLang="ru-RU" sz="2000" smtClean="0"/>
              <a:t> - </a:t>
            </a:r>
            <a:r>
              <a:rPr lang="ru-RU" altLang="ru-RU" sz="2000" b="1" smtClean="0">
                <a:solidFill>
                  <a:srgbClr val="FF0000"/>
                </a:solidFill>
              </a:rPr>
              <a:t>В случае замены специалиста</a:t>
            </a:r>
            <a:r>
              <a:rPr lang="ru-RU" altLang="ru-RU" sz="2000" smtClean="0"/>
              <a:t>, руководители образовательных учреждений Красноярского края, муниципальных управлений образованием Красноярского края на указанный электронный адрес заявку на замену специалиста, где обязательно указывается Ф.И.О. выбывающего специалиста и Ф.И.О. вновь назначаемого, для своевременного перераспределения прав доступа к системе </a:t>
            </a:r>
            <a:br>
              <a:rPr lang="ru-RU" altLang="ru-RU" sz="2000" smtClean="0"/>
            </a:br>
            <a:r>
              <a:rPr lang="ru-RU" altLang="ru-RU" sz="2000" smtClean="0"/>
              <a:t>и соответствующий </a:t>
            </a:r>
            <a:r>
              <a:rPr lang="ru-RU" altLang="ru-RU" sz="2000" b="1" smtClean="0">
                <a:solidFill>
                  <a:srgbClr val="FF0000"/>
                </a:solidFill>
              </a:rPr>
              <a:t>приказ о назначении нового ответственного лица</a:t>
            </a:r>
            <a:r>
              <a:rPr lang="ru-RU" altLang="ru-RU" sz="2000" smtClean="0"/>
              <a:t>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55875" y="228600"/>
            <a:ext cx="6480175" cy="823913"/>
          </a:xfrm>
        </p:spPr>
        <p:txBody>
          <a:bodyPr/>
          <a:lstStyle/>
          <a:p>
            <a:pPr>
              <a:defRPr/>
            </a:pPr>
            <a:r>
              <a:rPr lang="ru-RU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Регламент обслуживания базы данных «Одаренные дети Красноярья»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2"/>
          <p:cNvSpPr>
            <a:spLocks noGrp="1"/>
          </p:cNvSpPr>
          <p:nvPr>
            <p:ph sz="quarter" idx="1"/>
          </p:nvPr>
        </p:nvSpPr>
        <p:spPr>
          <a:xfrm>
            <a:off x="468313" y="1700213"/>
            <a:ext cx="8567737" cy="49688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altLang="ru-RU" sz="2000" b="1" smtClean="0"/>
              <a:t>п.2.2. </a:t>
            </a:r>
            <a:r>
              <a:rPr lang="ru-RU" altLang="ru-RU" sz="2000" b="1" smtClean="0">
                <a:solidFill>
                  <a:srgbClr val="FF0000"/>
                </a:solidFill>
              </a:rPr>
              <a:t>Внесение</a:t>
            </a:r>
            <a:r>
              <a:rPr lang="ru-RU" altLang="ru-RU" sz="2000" smtClean="0"/>
              <a:t> полной </a:t>
            </a:r>
            <a:r>
              <a:rPr lang="ru-RU" altLang="ru-RU" sz="2000" b="1" smtClean="0">
                <a:solidFill>
                  <a:srgbClr val="FF0000"/>
                </a:solidFill>
              </a:rPr>
              <a:t>информации  об одаренном ребенке  и его курато</a:t>
            </a:r>
            <a:r>
              <a:rPr lang="ru-RU" altLang="ru-RU" sz="2000" smtClean="0"/>
              <a:t>ре в  базу  данных  «Одаренные дети Красноярья»  </a:t>
            </a:r>
            <a:r>
              <a:rPr lang="ru-RU" altLang="ru-RU" sz="2000" b="1" smtClean="0">
                <a:solidFill>
                  <a:srgbClr val="FF0000"/>
                </a:solidFill>
              </a:rPr>
              <a:t>осуществляется</a:t>
            </a:r>
            <a:r>
              <a:rPr lang="ru-RU" altLang="ru-RU" sz="2000" smtClean="0"/>
              <a:t> только </a:t>
            </a:r>
            <a:r>
              <a:rPr lang="ru-RU" altLang="ru-RU" sz="2000" b="1" smtClean="0">
                <a:solidFill>
                  <a:srgbClr val="FF0000"/>
                </a:solidFill>
              </a:rPr>
              <a:t>специалистами </a:t>
            </a:r>
            <a:r>
              <a:rPr lang="ru-RU" altLang="ru-RU" sz="2000" smtClean="0"/>
              <a:t>общеобразовательных и образовательных </a:t>
            </a:r>
            <a:r>
              <a:rPr lang="ru-RU" altLang="ru-RU" sz="2000" b="1" smtClean="0">
                <a:solidFill>
                  <a:srgbClr val="FF0000"/>
                </a:solidFill>
              </a:rPr>
              <a:t>учреждений Красноярского края</a:t>
            </a:r>
            <a:r>
              <a:rPr lang="ru-RU" altLang="ru-RU" sz="2000" smtClean="0"/>
              <a:t>,  которые  по  роду  своих  должностных обязанностей имеют на это право.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000" b="1" smtClean="0"/>
              <a:t>п.2.3</a:t>
            </a:r>
            <a:r>
              <a:rPr lang="ru-RU" altLang="ru-RU" sz="2000" smtClean="0"/>
              <a:t>. Внесение полной информации об одаренном ребенке возможно только после получения письменного </a:t>
            </a:r>
            <a:r>
              <a:rPr lang="ru-RU" altLang="ru-RU" sz="2000" b="1" smtClean="0">
                <a:solidFill>
                  <a:srgbClr val="FF0000"/>
                </a:solidFill>
              </a:rPr>
              <a:t>согласия родителя </a:t>
            </a:r>
            <a:r>
              <a:rPr lang="ru-RU" altLang="ru-RU" sz="2000" smtClean="0"/>
              <a:t>или законного представителя на обработку персональных данных ребенка, оформленного в виде договора - соглашения. Договор - соглашение, заключенный с родителем или законным представителем ребенка хранится в ОУ до момента окончания ребенком обучения в конкретном ОУ.</a:t>
            </a:r>
          </a:p>
          <a:p>
            <a:pPr marL="0" indent="0">
              <a:buFont typeface="Wingdings" pitchFamily="2" charset="2"/>
              <a:buNone/>
            </a:pPr>
            <a:r>
              <a:rPr lang="ru-RU" altLang="ru-RU" sz="2000" b="1" smtClean="0"/>
              <a:t>п.2.4.  </a:t>
            </a:r>
            <a:r>
              <a:rPr lang="ru-RU" altLang="ru-RU" sz="2000" smtClean="0"/>
              <a:t>Внесение полной информации о кураторе возможно только после получения его письменного согласия, оформленного в виде </a:t>
            </a:r>
            <a:br>
              <a:rPr lang="ru-RU" altLang="ru-RU" sz="2000" smtClean="0"/>
            </a:br>
            <a:r>
              <a:rPr lang="ru-RU" altLang="ru-RU" sz="2000" b="1" smtClean="0">
                <a:solidFill>
                  <a:srgbClr val="FF0000"/>
                </a:solidFill>
              </a:rPr>
              <a:t>договора-соглашения</a:t>
            </a:r>
            <a:r>
              <a:rPr lang="ru-RU" altLang="ru-RU" sz="2000" smtClean="0"/>
              <a:t>. Договор-соглашение, заключенный с куратором ребенка хранится в ОУ до момента расторжения трудового договора куратора с конкретным ОУ.</a:t>
            </a:r>
          </a:p>
          <a:p>
            <a:pPr marL="0" indent="0">
              <a:buFont typeface="Wingdings" pitchFamily="2" charset="2"/>
              <a:buNone/>
            </a:pPr>
            <a:endParaRPr lang="ru-RU" altLang="ru-RU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55875" y="228600"/>
            <a:ext cx="6480175" cy="823913"/>
          </a:xfrm>
        </p:spPr>
        <p:txBody>
          <a:bodyPr/>
          <a:lstStyle/>
          <a:p>
            <a:pPr>
              <a:defRPr/>
            </a:pPr>
            <a:r>
              <a:rPr lang="ru-RU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Регламент обслуживания базы данных «Одаренные дети Красноярья»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288" y="1700213"/>
            <a:ext cx="8785225" cy="4897437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sz="2000" b="1" dirty="0" smtClean="0"/>
              <a:t>п.2.5</a:t>
            </a:r>
            <a:r>
              <a:rPr lang="ru-RU" sz="2000" b="1" dirty="0"/>
              <a:t>.</a:t>
            </a:r>
            <a:r>
              <a:rPr lang="ru-RU" sz="2000" dirty="0"/>
              <a:t> Для внесения информации о ребенке необходимо заполнить карточку ребенка.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000" b="1" dirty="0" smtClean="0"/>
              <a:t>п.2.6</a:t>
            </a:r>
            <a:r>
              <a:rPr lang="ru-RU" sz="2000" b="1" dirty="0"/>
              <a:t>.</a:t>
            </a:r>
            <a:r>
              <a:rPr lang="ru-RU" sz="2000" dirty="0"/>
              <a:t> Для внесения информации о кураторе необходимо заполнить карточку преподавателя</a:t>
            </a:r>
            <a:r>
              <a:rPr lang="ru-RU" sz="2000" dirty="0" smtClean="0"/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000" b="1" u="sng" dirty="0" smtClean="0"/>
              <a:t>Важно:</a:t>
            </a:r>
            <a:endParaRPr lang="ru-RU" sz="2000" b="1" u="sng" dirty="0"/>
          </a:p>
          <a:p>
            <a:pPr>
              <a:defRPr/>
            </a:pPr>
            <a:r>
              <a:rPr lang="ru-RU" sz="2000" dirty="0" smtClean="0"/>
              <a:t>     При выбытии ребенка из ОУ  его карточку  не удалять!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000" dirty="0" smtClean="0"/>
              <a:t>- если ребенок перешел в другое ОУ, то  позже он будет переведен в другое ОУ;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000" dirty="0" smtClean="0"/>
              <a:t>- если ребенок закончил ОУ, то в его карточке необходимо сделать пометку «выпускник».</a:t>
            </a:r>
          </a:p>
          <a:p>
            <a:pPr>
              <a:defRPr/>
            </a:pPr>
            <a:r>
              <a:rPr lang="ru-RU" sz="2000" dirty="0" smtClean="0"/>
              <a:t>     При увольнении педагога из ОУ его карточку не удалять!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000" dirty="0" smtClean="0"/>
              <a:t>- если педагог перешел в другое ОУ, то позже он будет переведен в другое ОУ;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000" dirty="0" smtClean="0"/>
              <a:t>- если вышел на пенсию, то в его карточке  необходимо сделать пометку «не участвует в рейтинге».</a:t>
            </a:r>
          </a:p>
          <a:p>
            <a:pPr>
              <a:buFontTx/>
              <a:buChar char="-"/>
              <a:defRPr/>
            </a:pPr>
            <a:endParaRPr lang="ru-RU" sz="2000" dirty="0"/>
          </a:p>
          <a:p>
            <a:pPr>
              <a:defRPr/>
            </a:pPr>
            <a:endParaRPr lang="ru-RU" sz="2000" dirty="0"/>
          </a:p>
          <a:p>
            <a:pPr>
              <a:defRPr/>
            </a:pPr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38413" y="188913"/>
            <a:ext cx="6281737" cy="823912"/>
          </a:xfrm>
        </p:spPr>
        <p:txBody>
          <a:bodyPr/>
          <a:lstStyle/>
          <a:p>
            <a:pPr>
              <a:defRPr/>
            </a:pPr>
            <a:r>
              <a:rPr lang="ru-RU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Регламент обслуживания базы данных «Одаренные дети Красноярья»</a:t>
            </a:r>
          </a:p>
        </p:txBody>
      </p:sp>
      <p:pic>
        <p:nvPicPr>
          <p:cNvPr id="17412" name="Picture 4" descr="C:\Users\kondratuk\Desktop\ho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436938"/>
            <a:ext cx="5000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5229225"/>
            <a:ext cx="5000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1">
      <a:dk1>
        <a:sysClr val="windowText" lastClr="000000"/>
      </a:dk1>
      <a:lt1>
        <a:sysClr val="window" lastClr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FFFFFF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FFFFFF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  <a:fontScheme name="Обычная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Обычная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6000</TotalTime>
  <Words>957</Words>
  <Application>Microsoft Office PowerPoint</Application>
  <PresentationFormat>Экран (4:3)</PresentationFormat>
  <Paragraphs>125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Optima Cyr</vt:lpstr>
      <vt:lpstr>Calibri</vt:lpstr>
      <vt:lpstr>Wingdings</vt:lpstr>
      <vt:lpstr>Wingdings 2</vt:lpstr>
      <vt:lpstr>Tw Cen MT</vt:lpstr>
      <vt:lpstr>Times New Roman</vt:lpstr>
      <vt:lpstr>Обычная</vt:lpstr>
      <vt:lpstr>База данных  «Одаренные дети Красноярья»</vt:lpstr>
      <vt:lpstr>ДЦП «Одаренные дети Красноярья» 2011-2013</vt:lpstr>
      <vt:lpstr>ГП КК «Развитие образования»</vt:lpstr>
      <vt:lpstr>Направления работы</vt:lpstr>
      <vt:lpstr>База данных  «Одаренные дети Красноярья»</vt:lpstr>
      <vt:lpstr>Регламент обслуживания базы данных «Одаренные дети Красноярья»</vt:lpstr>
      <vt:lpstr>Регламент обслуживания базы данных «Одаренные дети Красноярья»</vt:lpstr>
      <vt:lpstr>Регламент обслуживания базы данных «Одаренные дети Красноярья»</vt:lpstr>
      <vt:lpstr>Регламент обслуживания базы данных «Одаренные дети Красноярья»</vt:lpstr>
      <vt:lpstr>Регламент обслуживания базы данных «Одаренные дети Красноярья»</vt:lpstr>
      <vt:lpstr>Регламент обслуживания базы данных «Одаренные дети Красноярья»</vt:lpstr>
      <vt:lpstr>Регламент обслуживания базы данных «Одаренные дети Красноярья»</vt:lpstr>
      <vt:lpstr>Сведения о достижениях детей</vt:lpstr>
      <vt:lpstr>Форма предоставления достижений детей</vt:lpstr>
      <vt:lpstr>Изменения в базе данных  «Одаренные дети Красноярья»</vt:lpstr>
      <vt:lpstr>Изменения в базе данных  «Одаренные дети Красноярья»</vt:lpstr>
      <vt:lpstr>Ошибки в базе данных</vt:lpstr>
      <vt:lpstr>Внесение изменений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Васильева Наталья Петровна</dc:creator>
  <cp:lastModifiedBy>Админ</cp:lastModifiedBy>
  <cp:revision>511</cp:revision>
  <dcterms:modified xsi:type="dcterms:W3CDTF">2020-01-09T06:15:30Z</dcterms:modified>
</cp:coreProperties>
</file>