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4"/>
  </p:sldMasterIdLst>
  <p:notesMasterIdLst>
    <p:notesMasterId r:id="rId28"/>
  </p:notesMasterIdLst>
  <p:sldIdLst>
    <p:sldId id="261" r:id="rId5"/>
    <p:sldId id="279" r:id="rId6"/>
    <p:sldId id="301" r:id="rId7"/>
    <p:sldId id="284" r:id="rId8"/>
    <p:sldId id="280" r:id="rId9"/>
    <p:sldId id="288" r:id="rId10"/>
    <p:sldId id="282" r:id="rId11"/>
    <p:sldId id="289" r:id="rId12"/>
    <p:sldId id="283" r:id="rId13"/>
    <p:sldId id="309" r:id="rId14"/>
    <p:sldId id="269" r:id="rId15"/>
    <p:sldId id="270" r:id="rId16"/>
    <p:sldId id="290" r:id="rId17"/>
    <p:sldId id="305" r:id="rId18"/>
    <p:sldId id="311" r:id="rId19"/>
    <p:sldId id="312" r:id="rId20"/>
    <p:sldId id="313" r:id="rId21"/>
    <p:sldId id="314" r:id="rId22"/>
    <p:sldId id="306" r:id="rId23"/>
    <p:sldId id="287" r:id="rId24"/>
    <p:sldId id="295" r:id="rId25"/>
    <p:sldId id="297" r:id="rId26"/>
    <p:sldId id="294" r:id="rId2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C4E33C"/>
    <a:srgbClr val="3165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03" autoAdjust="0"/>
    <p:restoredTop sz="94962" autoAdjust="0"/>
  </p:normalViewPr>
  <p:slideViewPr>
    <p:cSldViewPr snapToGrid="0" snapToObjects="1">
      <p:cViewPr varScale="1">
        <p:scale>
          <a:sx n="146" d="100"/>
          <a:sy n="146" d="100"/>
        </p:scale>
        <p:origin x="810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1" d="100"/>
          <a:sy n="101" d="100"/>
        </p:scale>
        <p:origin x="4176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EBF98-CA0D-534C-A20C-64AD7B4C8B5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671015-C9A7-E442-A272-92807C0471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0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71015-C9A7-E442-A272-92807C0471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46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71015-C9A7-E442-A272-92807C0471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684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131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C0880C09-58BE-704C-9EF5-700C1A4D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398045"/>
            <a:ext cx="8289236" cy="6095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E3F92CB7-DE02-2F4F-B713-660296149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43000"/>
            <a:ext cx="8289235" cy="24193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0787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949927"/>
            <a:ext cx="8289236" cy="55418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47568"/>
            <a:ext cx="8289235" cy="29737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0624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C0880C09-58BE-704C-9EF5-700C1A4D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398045"/>
            <a:ext cx="8289236" cy="6095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E3F92CB7-DE02-2F4F-B713-660296149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43000"/>
            <a:ext cx="8289235" cy="24193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9262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949927"/>
            <a:ext cx="8289236" cy="55418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47826"/>
            <a:ext cx="8289235" cy="29734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1688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C0880C09-58BE-704C-9EF5-700C1A4D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398045"/>
            <a:ext cx="8289236" cy="6095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E3F92CB7-DE02-2F4F-B713-660296149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43001"/>
            <a:ext cx="8289235" cy="24193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5412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949927"/>
            <a:ext cx="8289236" cy="55418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47824"/>
            <a:ext cx="8289235" cy="29734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5244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C0880C09-58BE-704C-9EF5-700C1A4D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398045"/>
            <a:ext cx="8289236" cy="6095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E3F92CB7-DE02-2F4F-B713-660296149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43001"/>
            <a:ext cx="8289235" cy="24193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962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949927"/>
            <a:ext cx="8289236" cy="55418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47825"/>
            <a:ext cx="8289235" cy="29734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9371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E3F92CB7-DE02-2F4F-B713-660296149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43001"/>
            <a:ext cx="8289235" cy="24193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6710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1611" y="1011929"/>
            <a:ext cx="8460777" cy="65432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lnSpc>
                <a:spcPct val="90000"/>
              </a:lnSpc>
              <a:defRPr sz="3600" spc="-8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Conference Session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4558" y="2024683"/>
            <a:ext cx="8460776" cy="3603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200" b="0" cap="none" spc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4139" y="1055377"/>
            <a:ext cx="4491612" cy="114047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lnSpc>
                <a:spcPct val="90000"/>
              </a:lnSpc>
              <a:defRPr sz="3600" spc="-8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34140" y="2874655"/>
            <a:ext cx="4491612" cy="114047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b="0" cap="none" spc="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8360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884807"/>
            <a:ext cx="8289236" cy="640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67435"/>
            <a:ext cx="8289235" cy="29368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884807"/>
            <a:ext cx="8289236" cy="640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FEF8937E-7FDF-C44A-8A36-A5D313022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5050" y="1667434"/>
            <a:ext cx="5111750" cy="2937647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1pPr>
            <a:lvl2pPr>
              <a:defRPr sz="2000"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2pPr>
            <a:lvl3pPr>
              <a:defRPr sz="1800"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3pPr>
            <a:lvl4pPr>
              <a:defRPr sz="1600"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4pPr>
            <a:lvl5pPr>
              <a:defRPr sz="1400"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="" xmlns:a16="http://schemas.microsoft.com/office/drawing/2014/main" id="{E4F49F02-EF0A-1541-AE9A-C0D9F3AE3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1" y="1667434"/>
            <a:ext cx="2922103" cy="29376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5969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37A2E7-7AC0-7C42-BA19-C28C5C917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294" y="598595"/>
            <a:ext cx="6754904" cy="6758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5545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144001" cy="333617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85184" y="3518169"/>
            <a:ext cx="2822712" cy="3816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400"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36104" y="3518169"/>
            <a:ext cx="4744279" cy="44689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/>
          <p:cNvCxnSpPr>
            <a:cxnSpLocks/>
          </p:cNvCxnSpPr>
          <p:nvPr userDrawn="1"/>
        </p:nvCxnSpPr>
        <p:spPr>
          <a:xfrm>
            <a:off x="0" y="3347405"/>
            <a:ext cx="9144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C0880C09-58BE-704C-9EF5-700C1A4D4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398045"/>
            <a:ext cx="8289236" cy="6095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E3F92CB7-DE02-2F4F-B713-660296149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43001"/>
            <a:ext cx="8289235" cy="24193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8294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949927"/>
            <a:ext cx="8289236" cy="55418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47568"/>
            <a:ext cx="8289235" cy="29737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4440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20196" y="598595"/>
            <a:ext cx="6119002" cy="6758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20196" y="1799293"/>
            <a:ext cx="6119002" cy="2553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13" r:id="rId2"/>
    <p:sldLayoutId id="2147483925" r:id="rId3"/>
    <p:sldLayoutId id="2147483914" r:id="rId4"/>
    <p:sldLayoutId id="2147483945" r:id="rId5"/>
    <p:sldLayoutId id="2147483936" r:id="rId6"/>
    <p:sldLayoutId id="2147483921" r:id="rId7"/>
    <p:sldLayoutId id="2147483934" r:id="rId8"/>
    <p:sldLayoutId id="2147483946" r:id="rId9"/>
    <p:sldLayoutId id="2147483947" r:id="rId10"/>
    <p:sldLayoutId id="2147483937" r:id="rId11"/>
    <p:sldLayoutId id="2147483938" r:id="rId12"/>
    <p:sldLayoutId id="2147483939" r:id="rId13"/>
    <p:sldLayoutId id="2147483940" r:id="rId14"/>
    <p:sldLayoutId id="2147483941" r:id="rId15"/>
    <p:sldLayoutId id="2147483942" r:id="rId16"/>
    <p:sldLayoutId id="2147483943" r:id="rId17"/>
    <p:sldLayoutId id="2147483944" r:id="rId18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i="0" kern="1200" cap="none" spc="0" baseline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Helvetica Neue" panose="02000503000000020004" pitchFamily="2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Helvetica Neue" panose="02000503000000020004" pitchFamily="2" charset="0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0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18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16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1400" b="0" i="0" kern="1200" baseline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education.lego.com/en-us/downloads" TargetMode="Externa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Relationship Id="rId4" Type="http://schemas.openxmlformats.org/officeDocument/2006/relationships/hyperlink" Target="mailto:Mturushev@yandex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DD8B9C-F006-704E-91E6-CF2B984FE1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ts val="4400"/>
              </a:lnSpc>
            </a:pPr>
            <a:r>
              <a:rPr lang="ru-RU" sz="3600" b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Международные соревнования</a:t>
            </a:r>
            <a:br>
              <a:rPr lang="ru-RU" sz="3600" b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en-US" sz="3600" b="0" i="1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FIRST</a:t>
            </a:r>
            <a:r>
              <a:rPr lang="en-US" sz="1500" b="0" i="1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lang="en-US" sz="3000" b="0" baseline="400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®</a:t>
            </a:r>
            <a:r>
              <a:rPr lang="en-US" sz="3600" b="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Lego</a:t>
            </a:r>
            <a:r>
              <a:rPr lang="en-US" sz="3000" b="0" baseline="400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®</a:t>
            </a:r>
            <a:r>
              <a:rPr lang="en-US" sz="3600" b="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League</a:t>
            </a:r>
            <a:r>
              <a:rPr lang="ru-RU" b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/>
            </a:r>
            <a:br>
              <a:rPr lang="ru-RU" b="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ru-RU" b="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в России и Казахстане</a:t>
            </a:r>
            <a:endParaRPr lang="en-US" b="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822134" y="3867134"/>
            <a:ext cx="4190068" cy="766977"/>
            <a:chOff x="3327689" y="2993914"/>
            <a:chExt cx="4601666" cy="842319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889" y="2994427"/>
              <a:ext cx="1338466" cy="841806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689" y="2993914"/>
              <a:ext cx="1331276" cy="842319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1343" y="2994941"/>
              <a:ext cx="1327167" cy="8412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343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un9-85.userapi.com/impf/NIxzYnizVAVW57xQUWZLeyFhQaVRDItuBOn8YA/cYOXPpvLc0k.jpg?size=1600x1066&amp;quality=96&amp;sign=3e094bbafc907e179817581edc0acd6e&amp;type=albu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46" y="42774"/>
            <a:ext cx="3744000" cy="249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84.userapi.com/impf/LKn87X_S8dHqFcyjbNKTX9uCOihzwGtLalQcxA/BR0cwSitsbo.jpg?size=1600x1066&amp;quality=96&amp;sign=aa2012dc25d5f14a7224ba87d7d14e63&amp;type=albu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295" y="42774"/>
            <a:ext cx="3744000" cy="249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un9-53.userapi.com/impf/AQ9S4-YYkLDbNO-XXS-KJ4zWUn21Su5q3LG0TQ/PvyTuGQTKmk.jpg?size=1600x1066&amp;quality=96&amp;sign=d3c7f8391d286f23651db44fe9a4bc82&amp;type=album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46" y="2602526"/>
            <a:ext cx="3744000" cy="249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sun9-15.userapi.com/impf/dY7Nsooy_YXVz-YD0uSVQ1XqQGAq_boBs0DJcw/ztZkt4jZXLc.jpg?size=1600x1066&amp;quality=96&amp;sign=44efe371b2789137ee73a7aa5e2264c4&amp;type=album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295" y="2602526"/>
            <a:ext cx="3744000" cy="249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26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static.tildacdn.com/tild6564-3931-4364-b030-376166353436/45300-4cdf284bb497a1.jpg">
            <a:extLst>
              <a:ext uri="{FF2B5EF4-FFF2-40B4-BE49-F238E27FC236}">
                <a16:creationId xmlns="" xmlns:a16="http://schemas.microsoft.com/office/drawing/2014/main" id="{4CB30D03-DAFD-49FF-B649-3236C9E4CF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69" b="12246"/>
          <a:stretch/>
        </p:blipFill>
        <p:spPr bwMode="auto">
          <a:xfrm>
            <a:off x="865023" y="3824968"/>
            <a:ext cx="2008806" cy="111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LEGO Education Announces First LEGO League RePLAY Season - The ...">
            <a:extLst>
              <a:ext uri="{FF2B5EF4-FFF2-40B4-BE49-F238E27FC236}">
                <a16:creationId xmlns="" xmlns:a16="http://schemas.microsoft.com/office/drawing/2014/main" id="{D264C504-F3D7-437A-98BC-96D7B74D0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20" y="2144755"/>
            <a:ext cx="1942696" cy="157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1084C319-C2A6-5147-9FC8-6FC74FD37E78}"/>
              </a:ext>
            </a:extLst>
          </p:cNvPr>
          <p:cNvSpPr/>
          <p:nvPr/>
        </p:nvSpPr>
        <p:spPr>
          <a:xfrm>
            <a:off x="147519" y="1265457"/>
            <a:ext cx="5843847" cy="830997"/>
          </a:xfrm>
          <a:prstGeom prst="rect">
            <a:avLst/>
          </a:prstGeom>
        </p:spPr>
        <p:txBody>
          <a:bodyPr wrap="square" lIns="36000">
            <a:spAutoFit/>
          </a:bodyPr>
          <a:lstStyle/>
          <a:p>
            <a:r>
              <a:rPr lang="ru-RU" sz="1200" dirty="0" smtClean="0">
                <a:cs typeface="Roboto" panose="02000000000000000000" pitchFamily="2" charset="0"/>
              </a:rPr>
              <a:t>– эта </a:t>
            </a:r>
            <a:r>
              <a:rPr lang="ru-RU" sz="1200" dirty="0">
                <a:cs typeface="Roboto" panose="02000000000000000000" pitchFamily="2" charset="0"/>
              </a:rPr>
              <a:t>программа призвана пробудить естественное детское любопытство </a:t>
            </a:r>
            <a:r>
              <a:rPr lang="ru-RU" sz="1200" dirty="0" smtClean="0">
                <a:cs typeface="Roboto" panose="02000000000000000000" pitchFamily="2" charset="0"/>
              </a:rPr>
              <a:t/>
            </a:r>
            <a:br>
              <a:rPr lang="ru-RU" sz="1200" dirty="0" smtClean="0">
                <a:cs typeface="Roboto" panose="02000000000000000000" pitchFamily="2" charset="0"/>
              </a:rPr>
            </a:br>
            <a:r>
              <a:rPr lang="ru-RU" sz="1200" dirty="0" smtClean="0">
                <a:cs typeface="Roboto" panose="02000000000000000000" pitchFamily="2" charset="0"/>
              </a:rPr>
              <a:t>в </a:t>
            </a:r>
            <a:r>
              <a:rPr lang="ru-RU" sz="1200" dirty="0">
                <a:cs typeface="Roboto" panose="02000000000000000000" pitchFamily="2" charset="0"/>
              </a:rPr>
              <a:t>процессе изучения научных понятий на примерах из реальной жизни и подарить им ощущение  радости новых открытий в процессе конструирования, исследований и совместной работы.</a:t>
            </a:r>
            <a:endParaRPr lang="en-US" sz="1200" dirty="0">
              <a:cs typeface="Roboto" panose="02000000000000000000" pitchFamily="2" charset="0"/>
            </a:endParaRPr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147520" y="670665"/>
            <a:ext cx="8289236" cy="67344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i="0" kern="1200" cap="none" spc="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000" i="1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  <a:t>FIRST</a:t>
            </a:r>
            <a:r>
              <a:rPr lang="en-US" baseline="300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®</a:t>
            </a:r>
            <a:r>
              <a:rPr lang="en-US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  <a:t> </a:t>
            </a:r>
            <a:r>
              <a:rPr lang="en-US" sz="30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  <a:t>LEGO</a:t>
            </a:r>
            <a:r>
              <a:rPr lang="en-US" baseline="300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®</a:t>
            </a:r>
            <a:r>
              <a:rPr lang="en-US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  <a:t> </a:t>
            </a:r>
            <a:r>
              <a:rPr lang="en-US" sz="30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  <a:t>League </a:t>
            </a:r>
            <a:r>
              <a:rPr lang="en-US" sz="28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Explore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48" t="16543" r="37569" b="25062"/>
          <a:stretch/>
        </p:blipFill>
        <p:spPr>
          <a:xfrm>
            <a:off x="4437637" y="1921465"/>
            <a:ext cx="1344489" cy="17964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48" t="16420" r="37360" b="24691"/>
          <a:stretch/>
        </p:blipFill>
        <p:spPr>
          <a:xfrm>
            <a:off x="3016224" y="1921465"/>
            <a:ext cx="1344489" cy="17964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77" r="29094" b="7715"/>
          <a:stretch/>
        </p:blipFill>
        <p:spPr>
          <a:xfrm>
            <a:off x="6077394" y="670954"/>
            <a:ext cx="3078828" cy="4606244"/>
          </a:xfrm>
          <a:prstGeom prst="rect">
            <a:avLst/>
          </a:prstGeom>
        </p:spPr>
      </p:pic>
      <p:pic>
        <p:nvPicPr>
          <p:cNvPr id="1026" name="Picture 2" descr="БАЗОВЫЙ НАБОР LEGO® EDUCATION SPIKE™ СТАРТ 45345 купить онлайн – EduCube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308" y="3824968"/>
            <a:ext cx="1555659" cy="107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36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489537" y="175208"/>
            <a:ext cx="6194152" cy="4110456"/>
            <a:chOff x="1489537" y="188856"/>
            <a:chExt cx="6194152" cy="411045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/>
            <a:srcRect l="17492" t="17231" r="17143" b="5789"/>
            <a:stretch/>
          </p:blipFill>
          <p:spPr>
            <a:xfrm>
              <a:off x="1489537" y="192961"/>
              <a:ext cx="6194152" cy="410334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l"/>
            </a:scene3d>
            <a:sp3d prstMaterial="plastic">
              <a:bevelT w="0" h="0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pic>
        <p:sp>
          <p:nvSpPr>
            <p:cNvPr id="7" name="Прямоугольник 6"/>
            <p:cNvSpPr/>
            <p:nvPr/>
          </p:nvSpPr>
          <p:spPr>
            <a:xfrm>
              <a:off x="4606694" y="188856"/>
              <a:ext cx="205235" cy="4110456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  <a:alpha val="18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8710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432169" y="175208"/>
            <a:ext cx="6349049" cy="4110457"/>
            <a:chOff x="1432169" y="175208"/>
            <a:chExt cx="6349049" cy="411045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3" name="Рисунок 3">
              <a:extLst>
                <a:ext uri="{FF2B5EF4-FFF2-40B4-BE49-F238E27FC236}">
                  <a16:creationId xmlns="" xmlns:a16="http://schemas.microsoft.com/office/drawing/2014/main" id="{2F9EB448-AEDF-4CC3-977F-7C46C9C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143" t="15961" r="16905" b="8130"/>
            <a:stretch/>
          </p:blipFill>
          <p:spPr>
            <a:xfrm>
              <a:off x="1432169" y="175209"/>
              <a:ext cx="6349049" cy="4110456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4606694" y="175208"/>
              <a:ext cx="205235" cy="4110456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  <a:alpha val="18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99229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74.userapi.com/impf/eWvAB6zq3fapOXeuGWPPu8scZMXjB8xnwnPPDg/DHwJVA4zeKI.jpg?size=1600x1066&amp;quality=96&amp;sign=79c134b6c6fc1e70d07edcc084a17d8f&amp;type=albu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78" y="68896"/>
            <a:ext cx="3744000" cy="249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59.userapi.com/impf/yOwx4JPn4YEnOIPRz0ijHVnpFaHEARmDB5yQKA/iqTM8cOgG5s.jpg?size=1600x1066&amp;quality=96&amp;sign=f6315ca3b9129cc2da7126b6c5c0d11c&amp;type=albu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821" y="68896"/>
            <a:ext cx="3744000" cy="249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70.userapi.com/impf/7QWjwpS4Zzx0jOAJg7qD4Tim81dBAfzv3SzuCA/SZt5nPV4CTo.jpg?size=1600x1066&amp;quality=96&amp;sign=8c120420d440147c78a62d745f5a5b5d&amp;type=album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78" y="2616405"/>
            <a:ext cx="3744000" cy="249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un9-3.userapi.com/impf/DMvdz59yuzb8meVWb3HwaixyRPYWfYFyGhO8aw/tH79pPAD--o.jpg?size=1600x1066&amp;quality=96&amp;sign=d64a82a919c44005fdc295a2239fe70b&amp;type=album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821" y="2616405"/>
            <a:ext cx="3744000" cy="249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73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7" r="8723"/>
          <a:stretch/>
        </p:blipFill>
        <p:spPr>
          <a:xfrm>
            <a:off x="5779375" y="670665"/>
            <a:ext cx="3364625" cy="4472834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1084C319-C2A6-5147-9FC8-6FC74FD37E78}"/>
              </a:ext>
            </a:extLst>
          </p:cNvPr>
          <p:cNvSpPr/>
          <p:nvPr/>
        </p:nvSpPr>
        <p:spPr>
          <a:xfrm>
            <a:off x="147519" y="1265457"/>
            <a:ext cx="4895329" cy="830997"/>
          </a:xfrm>
          <a:prstGeom prst="rect">
            <a:avLst/>
          </a:prstGeom>
        </p:spPr>
        <p:txBody>
          <a:bodyPr wrap="square" lIns="36000">
            <a:spAutoFit/>
          </a:bodyPr>
          <a:lstStyle/>
          <a:p>
            <a:r>
              <a:rPr lang="ru-RU" sz="1200" dirty="0" smtClean="0">
                <a:cs typeface="Roboto" panose="02000000000000000000" pitchFamily="2" charset="0"/>
              </a:rPr>
              <a:t>– это </a:t>
            </a:r>
            <a:r>
              <a:rPr lang="ru-RU" sz="1200" dirty="0">
                <a:cs typeface="Roboto" panose="02000000000000000000" pitchFamily="2" charset="0"/>
              </a:rPr>
              <a:t>программа для детей от 10 до 16 лет, которая позволяет получить удовольствие от науки, техники, инженерии и математики (STEAM), одновременно решая реальные проблемы посредством осмысленного и игривого обучения.</a:t>
            </a:r>
            <a:endParaRPr lang="en-US" sz="1200" dirty="0">
              <a:cs typeface="Roboto" panose="02000000000000000000" pitchFamily="2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147520" y="670665"/>
            <a:ext cx="8289236" cy="67344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i="0" kern="1200" cap="none" spc="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000" i="1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  <a:t>FIRST</a:t>
            </a:r>
            <a:r>
              <a:rPr lang="en-US" baseline="300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®</a:t>
            </a:r>
            <a:r>
              <a:rPr lang="en-US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  <a:t> </a:t>
            </a:r>
            <a:r>
              <a:rPr lang="en-US" sz="30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  <a:t>LEGO</a:t>
            </a:r>
            <a:r>
              <a:rPr lang="en-US" baseline="300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®</a:t>
            </a:r>
            <a:r>
              <a:rPr lang="en-US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  <a:t> </a:t>
            </a:r>
            <a:r>
              <a:rPr lang="en-US" sz="30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  <a:t>League </a:t>
            </a:r>
            <a:r>
              <a:rPr lang="en-US" sz="28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Challenge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2927004" y="2786126"/>
            <a:ext cx="3488579" cy="1949284"/>
            <a:chOff x="2954740" y="2515992"/>
            <a:chExt cx="3759959" cy="210092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954740" y="2515992"/>
              <a:ext cx="3759959" cy="2100920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4">
              <a:extLst>
                <a:ext uri="{FF2B5EF4-FFF2-40B4-BE49-F238E27FC236}">
                  <a16:creationId xmlns:a16="http://schemas.microsoft.com/office/drawing/2014/main" xmlns="" id="{C0A595B0-0D30-4E5B-8952-BAFEB11DF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5570" y="2684082"/>
              <a:ext cx="3458298" cy="1764740"/>
            </a:xfrm>
            <a:prstGeom prst="rect">
              <a:avLst/>
            </a:prstGeom>
            <a:ln>
              <a:solidFill>
                <a:srgbClr val="595959"/>
              </a:solidFill>
            </a:ln>
          </p:spPr>
        </p:pic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953" y="2180668"/>
            <a:ext cx="2221426" cy="94463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6" y="3848013"/>
            <a:ext cx="1491146" cy="964647"/>
          </a:xfrm>
          <a:prstGeom prst="rect">
            <a:avLst/>
          </a:prstGeom>
        </p:spPr>
      </p:pic>
      <p:pic>
        <p:nvPicPr>
          <p:cNvPr id="2050" name="Picture 2" descr="Конструктор 45544 LEGO Education MINDSTORMS EV3 Базовый набор — купить в  интернет-магазине OZON с быстрой доставкой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6" y="2248909"/>
            <a:ext cx="1386349" cy="138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61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390536" y="124659"/>
            <a:ext cx="6557882" cy="4205625"/>
            <a:chOff x="1390536" y="124659"/>
            <a:chExt cx="6557882" cy="4205625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86ED5210-E956-4D7C-AA33-059FB045F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151" t="18939" r="43542" b="6667"/>
            <a:stretch/>
          </p:blipFill>
          <p:spPr>
            <a:xfrm>
              <a:off x="1390536" y="124659"/>
              <a:ext cx="3146407" cy="420562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44A91778-B753-44E7-BD93-87C56D90B8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792" t="13704" r="43611" b="11482"/>
            <a:stretch/>
          </p:blipFill>
          <p:spPr>
            <a:xfrm>
              <a:off x="4806915" y="146216"/>
              <a:ext cx="3141503" cy="418406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714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">
            <a:extLst>
              <a:ext uri="{FF2B5EF4-FFF2-40B4-BE49-F238E27FC236}">
                <a16:creationId xmlns:a16="http://schemas.microsoft.com/office/drawing/2014/main" xmlns="" id="{1FFCF8F7-B6B8-4C0C-A539-C4E6ED3E98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92" t="16173" r="43750" b="9259"/>
          <a:stretch/>
        </p:blipFill>
        <p:spPr>
          <a:xfrm>
            <a:off x="1403654" y="149683"/>
            <a:ext cx="3135451" cy="41806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5">
            <a:extLst>
              <a:ext uri="{FF2B5EF4-FFF2-40B4-BE49-F238E27FC236}">
                <a16:creationId xmlns:a16="http://schemas.microsoft.com/office/drawing/2014/main" xmlns="" id="{62C5C8AE-1809-4CD3-976C-51C8160D16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61" t="16790" r="43611" b="8519"/>
          <a:stretch/>
        </p:blipFill>
        <p:spPr>
          <a:xfrm>
            <a:off x="4806915" y="149684"/>
            <a:ext cx="3137179" cy="41806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871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xmlns="" id="{E1619915-1EAC-42A4-A96E-1017A49C47F7}"/>
              </a:ext>
            </a:extLst>
          </p:cNvPr>
          <p:cNvSpPr txBox="1">
            <a:spLocks/>
          </p:cNvSpPr>
          <p:nvPr/>
        </p:nvSpPr>
        <p:spPr>
          <a:xfrm>
            <a:off x="11646770" y="6514400"/>
            <a:ext cx="381000" cy="27315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6BEBE3-5FB4-B249-8431-073478596EA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2" name="Прямоугольник 8">
            <a:extLst>
              <a:ext uri="{FF2B5EF4-FFF2-40B4-BE49-F238E27FC236}">
                <a16:creationId xmlns:a16="http://schemas.microsoft.com/office/drawing/2014/main" xmlns="" id="{F2A93F89-AE72-4CF6-A0D0-25F90F82C1BB}"/>
              </a:ext>
            </a:extLst>
          </p:cNvPr>
          <p:cNvSpPr/>
          <p:nvPr/>
        </p:nvSpPr>
        <p:spPr>
          <a:xfrm>
            <a:off x="1" y="0"/>
            <a:ext cx="4449169" cy="182197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9">
            <a:extLst>
              <a:ext uri="{FF2B5EF4-FFF2-40B4-BE49-F238E27FC236}">
                <a16:creationId xmlns:a16="http://schemas.microsoft.com/office/drawing/2014/main" xmlns="" id="{A34E69CA-B79A-45F9-B6FB-ADCEFC462030}"/>
              </a:ext>
            </a:extLst>
          </p:cNvPr>
          <p:cNvSpPr/>
          <p:nvPr/>
        </p:nvSpPr>
        <p:spPr>
          <a:xfrm>
            <a:off x="87555" y="194796"/>
            <a:ext cx="39385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30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Программировать </a:t>
            </a:r>
            <a:r>
              <a:rPr lang="en-US" sz="3000" b="1" dirty="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/>
            </a:r>
            <a:br>
              <a:rPr lang="en-US" sz="3000" b="1" dirty="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ru-RU" sz="3000" b="1" dirty="0" smtClea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и </a:t>
            </a:r>
            <a:r>
              <a:rPr lang="ru-RU" sz="30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конструировать стало проще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7556" y="1992907"/>
            <a:ext cx="4429854" cy="158962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 anchorCtr="0">
            <a:noAutofit/>
          </a:bodyPr>
          <a:lstStyle/>
          <a:p>
            <a:pPr marL="288000" indent="-288000">
              <a:lnSpc>
                <a:spcPct val="150000"/>
              </a:lnSpc>
              <a:buFont typeface="+mj-lt"/>
              <a:buAutoNum type="arabicPeriod"/>
            </a:pPr>
            <a:r>
              <a:rPr lang="ru-RU" sz="1600" b="1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Найдите стартовую</a:t>
            </a:r>
            <a:r>
              <a:rPr lang="en-US" sz="1600" b="1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lang="ru-RU" sz="1600" b="1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страницу </a:t>
            </a:r>
            <a:r>
              <a:rPr lang="ru-RU" sz="1600" b="1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курсов</a:t>
            </a:r>
            <a:endParaRPr lang="en-US" sz="1600" b="1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288000" indent="-288000">
              <a:lnSpc>
                <a:spcPct val="150000"/>
              </a:lnSpc>
              <a:buFont typeface="+mj-lt"/>
              <a:buAutoNum type="arabicPeriod"/>
            </a:pPr>
            <a:r>
              <a:rPr lang="ru-RU" sz="1600" b="1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"/>
              </a:rPr>
              <a:t>Установите</a:t>
            </a:r>
            <a:r>
              <a:rPr lang="en-US" sz="1600" b="1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"/>
              </a:rPr>
              <a:t> </a:t>
            </a:r>
            <a:r>
              <a:rPr lang="ru-RU" sz="1600" b="1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"/>
              </a:rPr>
              <a:t>приложение</a:t>
            </a:r>
            <a:endParaRPr lang="en-US" sz="1600" b="1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  <a:sym typeface="Arial"/>
            </a:endParaRPr>
          </a:p>
          <a:p>
            <a:pPr marL="288000" indent="-288000">
              <a:lnSpc>
                <a:spcPct val="150000"/>
              </a:lnSpc>
              <a:buFont typeface="+mj-lt"/>
              <a:buAutoNum type="arabicPeriod"/>
            </a:pPr>
            <a:r>
              <a:rPr lang="ru-RU" sz="1600" b="1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Выберите </a:t>
            </a:r>
            <a:r>
              <a:rPr lang="ru-RU" sz="1600" b="1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курс</a:t>
            </a:r>
            <a:endParaRPr lang="en-US" sz="1600" b="1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288000" indent="-288000">
              <a:lnSpc>
                <a:spcPct val="150000"/>
              </a:lnSpc>
              <a:buFont typeface="+mj-lt"/>
              <a:buAutoNum type="arabicPeriod"/>
            </a:pPr>
            <a:r>
              <a:rPr lang="ru-RU" sz="1600" b="1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Выберите занятие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7556" y="3696731"/>
            <a:ext cx="6271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Ссылка на ресурс</a:t>
            </a:r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"/>
              </a:rPr>
              <a:t>:</a:t>
            </a:r>
            <a:endParaRPr lang="en-US" sz="1600" kern="0" dirty="0" smtClean="0">
              <a:solidFill>
                <a:srgbClr val="FFFF00"/>
              </a:solidFill>
              <a:latin typeface="HelveticaNeueCyr" panose="02000503040000020004" pitchFamily="50" charset="-52"/>
              <a:ea typeface="Arial Black"/>
              <a:cs typeface="Arial" panose="020B0604020202020204" pitchFamily="34" charset="0"/>
              <a:hlinkClick r:id="rId2"/>
            </a:endParaRPr>
          </a:p>
          <a:p>
            <a:r>
              <a:rPr lang="en-US" sz="1600" kern="0" dirty="0" smtClean="0">
                <a:solidFill>
                  <a:srgbClr val="FFFF00"/>
                </a:solidFill>
                <a:latin typeface="HelveticaNeueCyr" panose="02000503040000020004" pitchFamily="50" charset="-52"/>
                <a:ea typeface="Arial Black"/>
                <a:cs typeface="Arial" panose="020B0604020202020204" pitchFamily="34" charset="0"/>
                <a:hlinkClick r:id="rId2"/>
              </a:rPr>
              <a:t>https</a:t>
            </a:r>
            <a:r>
              <a:rPr lang="en-US" sz="1600" kern="0" dirty="0">
                <a:solidFill>
                  <a:srgbClr val="FFFF00"/>
                </a:solidFill>
                <a:latin typeface="HelveticaNeueCyr" panose="02000503040000020004" pitchFamily="50" charset="-52"/>
                <a:ea typeface="Arial Black"/>
                <a:cs typeface="Arial" panose="020B0604020202020204" pitchFamily="34" charset="0"/>
                <a:hlinkClick r:id="rId2"/>
              </a:rPr>
              <a:t>://</a:t>
            </a:r>
            <a:r>
              <a:rPr lang="en-US" sz="1600" kern="0" dirty="0" smtClean="0">
                <a:solidFill>
                  <a:srgbClr val="FFFF00"/>
                </a:solidFill>
                <a:latin typeface="HelveticaNeueCyr" panose="02000503040000020004" pitchFamily="50" charset="-52"/>
                <a:ea typeface="Arial Black"/>
                <a:cs typeface="Arial" panose="020B0604020202020204" pitchFamily="34" charset="0"/>
                <a:hlinkClick r:id="rId2"/>
              </a:rPr>
              <a:t>education.lego.com/en-us/downloads</a:t>
            </a:r>
            <a:endParaRPr lang="ru-RU" sz="1600" kern="0" dirty="0">
              <a:solidFill>
                <a:srgbClr val="FFFF00"/>
              </a:solidFill>
              <a:latin typeface="HelveticaNeueCyr" panose="02000503040000020004" pitchFamily="50" charset="-52"/>
              <a:ea typeface="Arial Black"/>
              <a:cs typeface="Arial" panose="020B0604020202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" r="-1"/>
          <a:stretch/>
        </p:blipFill>
        <p:spPr>
          <a:xfrm>
            <a:off x="5647791" y="71377"/>
            <a:ext cx="3079952" cy="4292494"/>
          </a:xfrm>
          <a:prstGeom prst="rect">
            <a:avLst/>
          </a:prstGeom>
        </p:spPr>
      </p:pic>
      <p:sp>
        <p:nvSpPr>
          <p:cNvPr id="33" name="Овал 32"/>
          <p:cNvSpPr/>
          <p:nvPr/>
        </p:nvSpPr>
        <p:spPr>
          <a:xfrm>
            <a:off x="4986186" y="234626"/>
            <a:ext cx="629101" cy="629101"/>
          </a:xfrm>
          <a:prstGeom prst="ellipse">
            <a:avLst/>
          </a:prstGeom>
          <a:solidFill>
            <a:srgbClr val="59595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4986186" y="1209736"/>
            <a:ext cx="629101" cy="629101"/>
          </a:xfrm>
          <a:prstGeom prst="ellipse">
            <a:avLst/>
          </a:prstGeom>
          <a:solidFill>
            <a:srgbClr val="59595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4986186" y="2312977"/>
            <a:ext cx="629101" cy="629101"/>
          </a:xfrm>
          <a:prstGeom prst="ellipse">
            <a:avLst/>
          </a:prstGeom>
          <a:solidFill>
            <a:srgbClr val="59595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4986186" y="3435927"/>
            <a:ext cx="629101" cy="629101"/>
          </a:xfrm>
          <a:prstGeom prst="ellipse">
            <a:avLst/>
          </a:prstGeom>
          <a:solidFill>
            <a:srgbClr val="59595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01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un9-56.userapi.com/impf/ux_j2Sv2wZ4z_8ITPbJ1favvKLk0rl6CV_YacQ/bJznAlZ6gWE.jpg?size=1600x1066&amp;quality=96&amp;sign=13ef6265c2bae709dc99a1647cb0c4d3&amp;type=albu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43" y="55835"/>
            <a:ext cx="3754800" cy="250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78.userapi.com/impf/yB-R0qAABtTr1hFv6pGIipRk3me7-9YorDUxXw/au0VyfZt95s.jpg?size=1600x1066&amp;quality=96&amp;sign=6b4016972c388e2cf5ab5131ae47e871&amp;type=albu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615" y="55835"/>
            <a:ext cx="3744000" cy="249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63.userapi.com/impf/23bdnaO4YFIrVrCOsRcPeYG0CH7gh7dcoL9eeg/_6tcIBQo5fc.jpg?size=1600x1066&amp;quality=96&amp;sign=d5fefa8280217ab093839ad5124a8000&amp;type=album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43" y="2583750"/>
            <a:ext cx="3744000" cy="249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un9-51.userapi.com/impf/GqS4fRrOeYh9kVGOLf2q2fNG6v1XOUdqGO4bpw/NkVltY2d00Y.jpg?size=1600x1066&amp;quality=96&amp;sign=171037f17dc43e2e2c669996688e9178&amp;type=album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615" y="2583750"/>
            <a:ext cx="3744000" cy="249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39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4">
            <a:extLst>
              <a:ext uri="{FF2B5EF4-FFF2-40B4-BE49-F238E27FC236}">
                <a16:creationId xmlns="" xmlns:a16="http://schemas.microsoft.com/office/drawing/2014/main" id="{07E4E71C-E64E-4001-BDE4-C375EF5FF141}"/>
              </a:ext>
            </a:extLst>
          </p:cNvPr>
          <p:cNvSpPr txBox="1">
            <a:spLocks/>
          </p:cNvSpPr>
          <p:nvPr/>
        </p:nvSpPr>
        <p:spPr>
          <a:xfrm>
            <a:off x="11646770" y="6255612"/>
            <a:ext cx="381000" cy="27315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6BEBE3-5FB4-B249-8431-073478596EA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8" name="Рисунок 5">
            <a:extLst>
              <a:ext uri="{FF2B5EF4-FFF2-40B4-BE49-F238E27FC236}">
                <a16:creationId xmlns="" xmlns:a16="http://schemas.microsoft.com/office/drawing/2014/main" id="{F47C76B8-8DFD-4A89-9C83-94AD83C8E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3381" y="2252029"/>
            <a:ext cx="3917797" cy="2676566"/>
          </a:xfrm>
          <a:prstGeom prst="rect">
            <a:avLst/>
          </a:prstGeom>
        </p:spPr>
      </p:pic>
      <p:sp>
        <p:nvSpPr>
          <p:cNvPr id="30" name="Google Shape;48;p1">
            <a:extLst>
              <a:ext uri="{FF2B5EF4-FFF2-40B4-BE49-F238E27FC236}">
                <a16:creationId xmlns="" xmlns:a16="http://schemas.microsoft.com/office/drawing/2014/main" id="{0546855E-4D82-4B5F-B1C1-A43C08CF20FE}"/>
              </a:ext>
            </a:extLst>
          </p:cNvPr>
          <p:cNvSpPr txBox="1">
            <a:spLocks/>
          </p:cNvSpPr>
          <p:nvPr/>
        </p:nvSpPr>
        <p:spPr>
          <a:xfrm>
            <a:off x="169055" y="1374689"/>
            <a:ext cx="1393820" cy="34315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48000" tIns="48000" rIns="48000" bIns="480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ru-RU" sz="1600" b="1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 Black"/>
              </a:rPr>
              <a:t>ЗАДАЧИ</a:t>
            </a:r>
            <a:endParaRPr lang="ru-RU" sz="1600" b="1" i="1" kern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 Black"/>
            </a:endParaRPr>
          </a:p>
        </p:txBody>
      </p:sp>
      <p:sp>
        <p:nvSpPr>
          <p:cNvPr id="31" name="Google Shape;48;p1">
            <a:extLst>
              <a:ext uri="{FF2B5EF4-FFF2-40B4-BE49-F238E27FC236}">
                <a16:creationId xmlns="" xmlns:a16="http://schemas.microsoft.com/office/drawing/2014/main" id="{10BE4BD8-277C-472C-B67D-E34EF83E2BF8}"/>
              </a:ext>
            </a:extLst>
          </p:cNvPr>
          <p:cNvSpPr txBox="1">
            <a:spLocks/>
          </p:cNvSpPr>
          <p:nvPr/>
        </p:nvSpPr>
        <p:spPr>
          <a:xfrm>
            <a:off x="171695" y="1757144"/>
            <a:ext cx="1948559" cy="321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1219170">
              <a:buClr>
                <a:srgbClr val="000000"/>
              </a:buClr>
              <a:defRPr/>
            </a:pPr>
            <a:r>
              <a:rPr lang="ru-RU" sz="1100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 Black"/>
              </a:rPr>
              <a:t>Воспитание и </a:t>
            </a:r>
            <a:r>
              <a:rPr lang="ru-RU" sz="1100" kern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 Black"/>
              </a:rPr>
              <a:t>популяризация </a:t>
            </a:r>
            <a:r>
              <a:rPr lang="ru-RU" sz="1100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 Black"/>
              </a:rPr>
              <a:t>инженерной культуры. </a:t>
            </a:r>
          </a:p>
          <a:p>
            <a:pPr algn="l" defTabSz="1219170">
              <a:buClr>
                <a:srgbClr val="000000"/>
              </a:buClr>
              <a:defRPr/>
            </a:pPr>
            <a:endParaRPr lang="ru-RU" sz="1100" kern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 Black"/>
            </a:endParaRPr>
          </a:p>
          <a:p>
            <a:pPr algn="l" defTabSz="1219170">
              <a:buClr>
                <a:srgbClr val="000000"/>
              </a:buClr>
              <a:defRPr/>
            </a:pPr>
            <a:r>
              <a:rPr lang="ru-RU" sz="1100" kern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 Black"/>
              </a:rPr>
              <a:t>Выявление</a:t>
            </a:r>
            <a:r>
              <a:rPr lang="en-US" sz="1100" kern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 Black"/>
              </a:rPr>
              <a:t> </a:t>
            </a:r>
            <a:r>
              <a:rPr lang="ru-RU" sz="1100" kern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 Black"/>
              </a:rPr>
              <a:t>и </a:t>
            </a:r>
            <a:r>
              <a:rPr lang="ru-RU" sz="1100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 Black"/>
              </a:rPr>
              <a:t>продвижение перспективных инженерно-технических кадров.</a:t>
            </a:r>
          </a:p>
          <a:p>
            <a:pPr algn="l" defTabSz="1219170">
              <a:buClr>
                <a:srgbClr val="000000"/>
              </a:buClr>
              <a:defRPr/>
            </a:pPr>
            <a:endParaRPr lang="ru-RU" sz="1100" kern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 Black"/>
            </a:endParaRPr>
          </a:p>
          <a:p>
            <a:pPr algn="l" defTabSz="1219170">
              <a:buClr>
                <a:srgbClr val="000000"/>
              </a:buClr>
              <a:defRPr/>
            </a:pPr>
            <a:r>
              <a:rPr lang="ru-RU" sz="1100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 Black"/>
              </a:rPr>
              <a:t>Разработка и реализация комплекса событий, отвечающих требованиям времени</a:t>
            </a:r>
            <a:r>
              <a:rPr lang="en-US" sz="1100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 Black"/>
              </a:rPr>
              <a:t> </a:t>
            </a:r>
            <a:r>
              <a:rPr lang="ru-RU" sz="1100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 Black"/>
              </a:rPr>
              <a:t>и запросам бизнеса. </a:t>
            </a:r>
          </a:p>
          <a:p>
            <a:pPr algn="l" defTabSz="1219170">
              <a:buClr>
                <a:srgbClr val="000000"/>
              </a:buClr>
              <a:defRPr/>
            </a:pPr>
            <a:endParaRPr lang="ru-RU" sz="1100" kern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 Black"/>
            </a:endParaRPr>
          </a:p>
          <a:p>
            <a:pPr algn="l" defTabSz="1219170">
              <a:buClr>
                <a:srgbClr val="000000"/>
              </a:buClr>
              <a:defRPr/>
            </a:pPr>
            <a:r>
              <a:rPr lang="ru-RU" sz="1100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 Black"/>
              </a:rPr>
              <a:t>Создание ситуации успеха для каждого участника.</a:t>
            </a:r>
          </a:p>
          <a:p>
            <a:pPr algn="l" defTabSz="1219170">
              <a:buClr>
                <a:srgbClr val="000000"/>
              </a:buClr>
              <a:defRPr/>
            </a:pPr>
            <a:endParaRPr lang="ru-RU" sz="1100" kern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 Black"/>
            </a:endParaRPr>
          </a:p>
          <a:p>
            <a:pPr algn="l" defTabSz="1219170">
              <a:buClr>
                <a:srgbClr val="000000"/>
              </a:buClr>
              <a:defRPr/>
            </a:pPr>
            <a:r>
              <a:rPr lang="ru-RU" sz="1100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 Black"/>
              </a:rPr>
              <a:t>Создание нового событийного бренда </a:t>
            </a:r>
            <a:r>
              <a:rPr lang="en-US" sz="1100" kern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 Black"/>
              </a:rPr>
              <a:t/>
            </a:r>
            <a:br>
              <a:rPr lang="en-US" sz="1100" kern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 Black"/>
              </a:rPr>
            </a:br>
            <a:r>
              <a:rPr lang="ru-RU" sz="1100" kern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 Black"/>
              </a:rPr>
              <a:t>в </a:t>
            </a:r>
            <a:r>
              <a:rPr lang="ru-RU" sz="1100" kern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 Black"/>
              </a:rPr>
              <a:t>вашем регионе.</a:t>
            </a:r>
            <a:endParaRPr lang="en-US" sz="1100" kern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 Black"/>
            </a:endParaRPr>
          </a:p>
        </p:txBody>
      </p:sp>
      <p:grpSp>
        <p:nvGrpSpPr>
          <p:cNvPr id="32" name="Группа 12">
            <a:extLst>
              <a:ext uri="{FF2B5EF4-FFF2-40B4-BE49-F238E27FC236}">
                <a16:creationId xmlns="" xmlns:a16="http://schemas.microsoft.com/office/drawing/2014/main" id="{81484C05-CDA7-401F-A2F1-AA31870BCB6E}"/>
              </a:ext>
            </a:extLst>
          </p:cNvPr>
          <p:cNvGrpSpPr/>
          <p:nvPr/>
        </p:nvGrpSpPr>
        <p:grpSpPr>
          <a:xfrm>
            <a:off x="1702384" y="1373283"/>
            <a:ext cx="3721914" cy="1015663"/>
            <a:chOff x="3409945" y="1493580"/>
            <a:chExt cx="3004344" cy="761747"/>
          </a:xfrm>
        </p:grpSpPr>
        <p:sp>
          <p:nvSpPr>
            <p:cNvPr id="33" name="Google Shape;48;p1">
              <a:extLst>
                <a:ext uri="{FF2B5EF4-FFF2-40B4-BE49-F238E27FC236}">
                  <a16:creationId xmlns="" xmlns:a16="http://schemas.microsoft.com/office/drawing/2014/main" id="{534C5B52-9517-4EF9-8C93-C0A249DAFDA2}"/>
                </a:ext>
              </a:extLst>
            </p:cNvPr>
            <p:cNvSpPr txBox="1">
              <a:spLocks/>
            </p:cNvSpPr>
            <p:nvPr/>
          </p:nvSpPr>
          <p:spPr>
            <a:xfrm>
              <a:off x="3409945" y="1493580"/>
              <a:ext cx="3004344" cy="7617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000000"/>
                </a:buClr>
                <a:defRPr/>
              </a:pPr>
              <a:r>
                <a:rPr lang="ru-RU" sz="1100" kern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 Black"/>
                </a:rPr>
                <a:t>Крупнейшие робототехнические </a:t>
              </a:r>
              <a:r>
                <a:rPr lang="en-US" sz="1100" kern="0" dirty="0" smtClean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 Black"/>
                </a:rPr>
                <a:t/>
              </a:r>
              <a:br>
                <a:rPr lang="en-US" sz="1100" kern="0" dirty="0" smtClean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 Black"/>
                </a:rPr>
              </a:br>
              <a:r>
                <a:rPr lang="ru-RU" sz="1100" kern="0" dirty="0" smtClean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 Black"/>
                </a:rPr>
                <a:t>соревнования с </a:t>
              </a:r>
              <a:r>
                <a:rPr lang="ru-RU" sz="1100" kern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 Black"/>
                </a:rPr>
                <a:t>аудиторией более</a:t>
              </a:r>
            </a:p>
            <a:p>
              <a:pPr defTabSz="1219170">
                <a:buClr>
                  <a:srgbClr val="000000"/>
                </a:buClr>
                <a:defRPr/>
              </a:pPr>
              <a:endParaRPr lang="ru-RU" sz="1100" kern="0" dirty="0">
                <a:solidFill>
                  <a:srgbClr val="3576B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 Black"/>
              </a:endParaRPr>
            </a:p>
            <a:p>
              <a:pPr defTabSz="1219170">
                <a:buClr>
                  <a:srgbClr val="000000"/>
                </a:buClr>
                <a:defRPr/>
              </a:pPr>
              <a:endParaRPr lang="ru-RU" sz="1100" kern="0" dirty="0">
                <a:solidFill>
                  <a:srgbClr val="3576B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 Black"/>
              </a:endParaRPr>
            </a:p>
            <a:p>
              <a:pPr defTabSz="1219170">
                <a:buClr>
                  <a:srgbClr val="000000"/>
                </a:buClr>
                <a:defRPr/>
              </a:pPr>
              <a:r>
                <a:rPr lang="ru-RU" sz="1100" kern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 Black"/>
                </a:rPr>
                <a:t>участников, открытые </a:t>
              </a:r>
              <a:r>
                <a:rPr lang="en-US" sz="1100" kern="0" dirty="0" smtClean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 Black"/>
                </a:rPr>
                <a:t/>
              </a:r>
              <a:br>
                <a:rPr lang="en-US" sz="1100" kern="0" dirty="0" smtClean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 Black"/>
                </a:rPr>
              </a:br>
              <a:r>
                <a:rPr lang="ru-RU" sz="1100" kern="0" dirty="0" smtClean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 Black"/>
                </a:rPr>
                <a:t>для </a:t>
              </a:r>
              <a:r>
                <a:rPr lang="ru-RU" sz="1100" kern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 Black"/>
                </a:rPr>
                <a:t>широкой публики.</a:t>
              </a:r>
            </a:p>
          </p:txBody>
        </p:sp>
        <p:sp>
          <p:nvSpPr>
            <p:cNvPr id="34" name="Google Shape;48;p1">
              <a:extLst>
                <a:ext uri="{FF2B5EF4-FFF2-40B4-BE49-F238E27FC236}">
                  <a16:creationId xmlns="" xmlns:a16="http://schemas.microsoft.com/office/drawing/2014/main" id="{5CE90241-7394-4F26-A461-4DA71AA15FF2}"/>
                </a:ext>
              </a:extLst>
            </p:cNvPr>
            <p:cNvSpPr txBox="1">
              <a:spLocks/>
            </p:cNvSpPr>
            <p:nvPr/>
          </p:nvSpPr>
          <p:spPr>
            <a:xfrm>
              <a:off x="3957731" y="1718098"/>
              <a:ext cx="1926310" cy="353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000000"/>
                </a:buClr>
                <a:defRPr/>
              </a:pPr>
              <a:r>
                <a:rPr lang="ru-RU" sz="3000" b="1" kern="0" dirty="0" smtClean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 Black"/>
                </a:rPr>
                <a:t>700</a:t>
              </a:r>
              <a:r>
                <a:rPr lang="en-US" sz="3000" b="1" kern="0" dirty="0" smtClean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 Black"/>
                </a:rPr>
                <a:t> </a:t>
              </a:r>
              <a:r>
                <a:rPr lang="en-US" sz="3000" b="1" kern="0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 Black"/>
                </a:rPr>
                <a:t>000 +</a:t>
              </a:r>
              <a:endParaRPr lang="ru-RU" sz="3000" b="1" kern="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 Black"/>
              </a:endParaRPr>
            </a:p>
          </p:txBody>
        </p:sp>
      </p:grpSp>
      <p:sp>
        <p:nvSpPr>
          <p:cNvPr id="35" name="Google Shape;48;p1">
            <a:extLst>
              <a:ext uri="{FF2B5EF4-FFF2-40B4-BE49-F238E27FC236}">
                <a16:creationId xmlns="" xmlns:a16="http://schemas.microsoft.com/office/drawing/2014/main" id="{74B7ED86-14CF-4F65-8AE0-774BEF32A658}"/>
              </a:ext>
            </a:extLst>
          </p:cNvPr>
          <p:cNvSpPr txBox="1">
            <a:spLocks/>
          </p:cNvSpPr>
          <p:nvPr/>
        </p:nvSpPr>
        <p:spPr>
          <a:xfrm>
            <a:off x="2235046" y="4645600"/>
            <a:ext cx="4372517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r>
              <a:rPr lang="ru-RU" sz="1600" b="1" kern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 Black"/>
              </a:rPr>
              <a:t>ГЛАВНАЯ ЦЕЛЬ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ru-RU" sz="1100" kern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 Black"/>
              </a:rPr>
              <a:t>вовлечь подростков в создание и развитие новых технологий</a:t>
            </a:r>
            <a:r>
              <a:rPr lang="en-US" sz="1100" kern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 Black"/>
              </a:rPr>
              <a:t>.</a:t>
            </a:r>
            <a:endParaRPr lang="ru-RU" sz="1100" kern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ial Black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5595504" y="2327398"/>
            <a:ext cx="788857" cy="551783"/>
            <a:chOff x="6469326" y="2466965"/>
            <a:chExt cx="788857" cy="551783"/>
          </a:xfrm>
        </p:grpSpPr>
        <p:sp>
          <p:nvSpPr>
            <p:cNvPr id="37" name="Google Shape;48;p1">
              <a:extLst>
                <a:ext uri="{FF2B5EF4-FFF2-40B4-BE49-F238E27FC236}">
                  <a16:creationId xmlns="" xmlns:a16="http://schemas.microsoft.com/office/drawing/2014/main" id="{D0787C82-9159-4548-9930-A7762845709C}"/>
                </a:ext>
              </a:extLst>
            </p:cNvPr>
            <p:cNvSpPr txBox="1">
              <a:spLocks/>
            </p:cNvSpPr>
            <p:nvPr/>
          </p:nvSpPr>
          <p:spPr>
            <a:xfrm>
              <a:off x="6469326" y="2466965"/>
              <a:ext cx="788857" cy="4719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000000"/>
                </a:buClr>
                <a:defRPr/>
              </a:pPr>
              <a:r>
                <a:rPr lang="en-US" sz="3000" b="1" kern="0" dirty="0" smtClean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 Black"/>
                </a:rPr>
                <a:t>11</a:t>
              </a:r>
              <a:r>
                <a:rPr lang="ru-RU" sz="3000" b="1" kern="0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 Black"/>
                </a:rPr>
                <a:t>7</a:t>
              </a:r>
              <a:endParaRPr lang="en-US" sz="3000" b="1" kern="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ial Black"/>
              </a:endParaRPr>
            </a:p>
          </p:txBody>
        </p:sp>
        <p:sp>
          <p:nvSpPr>
            <p:cNvPr id="38" name="Google Shape;48;p1">
              <a:extLst>
                <a:ext uri="{FF2B5EF4-FFF2-40B4-BE49-F238E27FC236}">
                  <a16:creationId xmlns="" xmlns:a16="http://schemas.microsoft.com/office/drawing/2014/main" id="{6D275456-FA64-45E9-8E03-655655D78AB7}"/>
                </a:ext>
              </a:extLst>
            </p:cNvPr>
            <p:cNvSpPr txBox="1">
              <a:spLocks/>
            </p:cNvSpPr>
            <p:nvPr/>
          </p:nvSpPr>
          <p:spPr>
            <a:xfrm>
              <a:off x="6525788" y="2849471"/>
              <a:ext cx="675932" cy="169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000000"/>
                </a:buClr>
                <a:defRPr/>
              </a:pPr>
              <a:r>
                <a:rPr lang="ru-RU" sz="1100" kern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 Black"/>
                </a:rPr>
                <a:t>стран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4618834" y="1574822"/>
            <a:ext cx="1879073" cy="683511"/>
            <a:chOff x="5839549" y="1574822"/>
            <a:chExt cx="1879073" cy="683511"/>
          </a:xfrm>
        </p:grpSpPr>
        <p:sp>
          <p:nvSpPr>
            <p:cNvPr id="40" name="Google Shape;48;p1">
              <a:extLst>
                <a:ext uri="{FF2B5EF4-FFF2-40B4-BE49-F238E27FC236}">
                  <a16:creationId xmlns="" xmlns:a16="http://schemas.microsoft.com/office/drawing/2014/main" id="{5C1476DE-721A-4A6E-A908-B3A3BFBA1DB1}"/>
                </a:ext>
              </a:extLst>
            </p:cNvPr>
            <p:cNvSpPr txBox="1">
              <a:spLocks/>
            </p:cNvSpPr>
            <p:nvPr/>
          </p:nvSpPr>
          <p:spPr>
            <a:xfrm>
              <a:off x="5839549" y="1677056"/>
              <a:ext cx="1879073" cy="4719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000000"/>
                </a:buClr>
                <a:defRPr/>
              </a:pPr>
              <a:r>
                <a:rPr lang="en-US" sz="3000" b="1" kern="0" dirty="0" smtClean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 Black"/>
                </a:rPr>
                <a:t>8</a:t>
              </a:r>
              <a:r>
                <a:rPr lang="ru-RU" sz="3000" b="1" kern="0" dirty="0" smtClean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 Black"/>
                </a:rPr>
                <a:t>2</a:t>
              </a:r>
              <a:r>
                <a:rPr lang="en-US" sz="3000" b="1" kern="0" dirty="0" smtClean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 Black"/>
                </a:rPr>
                <a:t> </a:t>
              </a:r>
              <a:r>
                <a:rPr lang="en-US" sz="3000" b="1" kern="0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 Black"/>
                </a:rPr>
                <a:t>000 +</a:t>
              </a:r>
            </a:p>
          </p:txBody>
        </p:sp>
        <p:sp>
          <p:nvSpPr>
            <p:cNvPr id="41" name="Google Shape;48;p1">
              <a:extLst>
                <a:ext uri="{FF2B5EF4-FFF2-40B4-BE49-F238E27FC236}">
                  <a16:creationId xmlns="" xmlns:a16="http://schemas.microsoft.com/office/drawing/2014/main" id="{2BA2CA16-FB1C-4056-B711-6D76B8EAB29F}"/>
                </a:ext>
              </a:extLst>
            </p:cNvPr>
            <p:cNvSpPr txBox="1">
              <a:spLocks/>
            </p:cNvSpPr>
            <p:nvPr/>
          </p:nvSpPr>
          <p:spPr>
            <a:xfrm>
              <a:off x="6390606" y="2089056"/>
              <a:ext cx="776959" cy="169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000000"/>
                </a:buClr>
                <a:defRPr/>
              </a:pPr>
              <a:r>
                <a:rPr lang="ru-RU" sz="1100" kern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 Black"/>
                </a:rPr>
                <a:t>команд</a:t>
              </a:r>
            </a:p>
          </p:txBody>
        </p:sp>
        <p:sp>
          <p:nvSpPr>
            <p:cNvPr id="42" name="Google Shape;48;p1">
              <a:extLst>
                <a:ext uri="{FF2B5EF4-FFF2-40B4-BE49-F238E27FC236}">
                  <a16:creationId xmlns="" xmlns:a16="http://schemas.microsoft.com/office/drawing/2014/main" id="{E8D4393E-824E-4EE1-AA6B-2780A7D2FC9C}"/>
                </a:ext>
              </a:extLst>
            </p:cNvPr>
            <p:cNvSpPr txBox="1">
              <a:spLocks/>
            </p:cNvSpPr>
            <p:nvPr/>
          </p:nvSpPr>
          <p:spPr>
            <a:xfrm>
              <a:off x="6390606" y="1574822"/>
              <a:ext cx="776959" cy="169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000000"/>
                </a:buClr>
                <a:defRPr/>
              </a:pPr>
              <a:r>
                <a:rPr lang="ru-RU" sz="1100" kern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 Black"/>
                </a:rPr>
                <a:t>более</a:t>
              </a:r>
            </a:p>
          </p:txBody>
        </p:sp>
      </p:grpSp>
      <p:cxnSp>
        <p:nvCxnSpPr>
          <p:cNvPr id="43" name="Прямая соединительная линия 30">
            <a:extLst>
              <a:ext uri="{FF2B5EF4-FFF2-40B4-BE49-F238E27FC236}">
                <a16:creationId xmlns="" xmlns:a16="http://schemas.microsoft.com/office/drawing/2014/main" id="{A85152F3-497A-41F0-8594-CBE5527D281E}"/>
              </a:ext>
            </a:extLst>
          </p:cNvPr>
          <p:cNvCxnSpPr/>
          <p:nvPr/>
        </p:nvCxnSpPr>
        <p:spPr>
          <a:xfrm>
            <a:off x="2210486" y="1374689"/>
            <a:ext cx="0" cy="3659386"/>
          </a:xfrm>
          <a:prstGeom prst="line">
            <a:avLst/>
          </a:prstGeom>
          <a:ln>
            <a:solidFill>
              <a:srgbClr val="FFD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Рисунок 1">
            <a:extLst>
              <a:ext uri="{FF2B5EF4-FFF2-40B4-BE49-F238E27FC236}">
                <a16:creationId xmlns="" xmlns:a16="http://schemas.microsoft.com/office/drawing/2014/main" id="{12AF4E37-DA94-4BEC-B9AD-FC908A0746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9" b="8705"/>
          <a:stretch/>
        </p:blipFill>
        <p:spPr>
          <a:xfrm>
            <a:off x="6586287" y="666309"/>
            <a:ext cx="2609995" cy="1466340"/>
          </a:xfrm>
          <a:prstGeom prst="rect">
            <a:avLst/>
          </a:prstGeom>
        </p:spPr>
      </p:pic>
      <p:pic>
        <p:nvPicPr>
          <p:cNvPr id="46" name="Рисунок 2">
            <a:extLst>
              <a:ext uri="{FF2B5EF4-FFF2-40B4-BE49-F238E27FC236}">
                <a16:creationId xmlns="" xmlns:a16="http://schemas.microsoft.com/office/drawing/2014/main" id="{C0C03D42-6162-4AC5-B6C6-EF641BBFFC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43"/>
          <a:stretch/>
        </p:blipFill>
        <p:spPr>
          <a:xfrm>
            <a:off x="6585393" y="2166302"/>
            <a:ext cx="2610888" cy="1487457"/>
          </a:xfrm>
          <a:prstGeom prst="rect">
            <a:avLst/>
          </a:prstGeom>
        </p:spPr>
      </p:pic>
      <p:pic>
        <p:nvPicPr>
          <p:cNvPr id="47" name="Рисунок 24">
            <a:extLst>
              <a:ext uri="{FF2B5EF4-FFF2-40B4-BE49-F238E27FC236}">
                <a16:creationId xmlns="" xmlns:a16="http://schemas.microsoft.com/office/drawing/2014/main" id="{D458EFF5-96DD-448C-BCEF-70F276FF99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3" b="8594"/>
          <a:stretch/>
        </p:blipFill>
        <p:spPr>
          <a:xfrm>
            <a:off x="6593284" y="3680031"/>
            <a:ext cx="2610624" cy="1472608"/>
          </a:xfrm>
          <a:prstGeom prst="rect">
            <a:avLst/>
          </a:prstGeom>
        </p:spPr>
      </p:pic>
      <p:sp>
        <p:nvSpPr>
          <p:cNvPr id="25" name="Заголовок 3"/>
          <p:cNvSpPr>
            <a:spLocks noGrp="1"/>
          </p:cNvSpPr>
          <p:nvPr>
            <p:ph type="title"/>
          </p:nvPr>
        </p:nvSpPr>
        <p:spPr>
          <a:xfrm>
            <a:off x="147520" y="670665"/>
            <a:ext cx="8289236" cy="673445"/>
          </a:xfrm>
        </p:spPr>
        <p:txBody>
          <a:bodyPr/>
          <a:lstStyle/>
          <a:p>
            <a:pPr>
              <a:lnSpc>
                <a:spcPts val="3900"/>
              </a:lnSpc>
            </a:pPr>
            <a:r>
              <a:rPr lang="en-US" sz="3000" i="1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  <a:t>FIRST</a:t>
            </a:r>
            <a:r>
              <a:rPr lang="en-US" baseline="300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®</a:t>
            </a:r>
            <a:r>
              <a:rPr lang="en-US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  <a:t> </a:t>
            </a:r>
            <a:r>
              <a:rPr lang="en-US" sz="30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  <a:t>LEGO</a:t>
            </a:r>
            <a:r>
              <a:rPr lang="en-US" baseline="300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®</a:t>
            </a:r>
            <a:r>
              <a:rPr lang="en-US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  <a:t> </a:t>
            </a:r>
            <a:r>
              <a:rPr lang="en-US" sz="30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  <a:t>League </a:t>
            </a:r>
            <a:r>
              <a:rPr lang="ru-RU" sz="30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  <a:t>в </a:t>
            </a:r>
            <a:r>
              <a:rPr lang="ru-RU" sz="30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  <a:t>цифрах</a:t>
            </a:r>
          </a:p>
        </p:txBody>
      </p:sp>
    </p:spTree>
    <p:extLst>
      <p:ext uri="{BB962C8B-B14F-4D97-AF65-F5344CB8AC3E}">
        <p14:creationId xmlns:p14="http://schemas.microsoft.com/office/powerpoint/2010/main" val="311748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toy&#10;&#10;Description automatically generated">
            <a:extLst>
              <a:ext uri="{FF2B5EF4-FFF2-40B4-BE49-F238E27FC236}">
                <a16:creationId xmlns="" xmlns:a16="http://schemas.microsoft.com/office/drawing/2014/main" id="{78A217F6-805C-404E-9830-968BF4003B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20" y="1859644"/>
            <a:ext cx="3510080" cy="31064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33CC8D7-EB66-4C8E-B22E-82D6C540D179}"/>
              </a:ext>
            </a:extLst>
          </p:cNvPr>
          <p:cNvSpPr/>
          <p:nvPr/>
        </p:nvSpPr>
        <p:spPr>
          <a:xfrm>
            <a:off x="3945256" y="1412064"/>
            <a:ext cx="5075914" cy="3144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Сбор заявок на </a:t>
            </a:r>
            <a:r>
              <a:rPr lang="ru-RU" sz="14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оборудование (апрель - май</a:t>
            </a:r>
            <a:r>
              <a:rPr lang="ru-RU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)</a:t>
            </a:r>
          </a:p>
          <a:p>
            <a:pPr marL="144000" indent="-14400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Заключение договоров, доставка (июнь </a:t>
            </a:r>
            <a:r>
              <a:rPr lang="en-US" sz="14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–</a:t>
            </a:r>
            <a:r>
              <a:rPr lang="ru-RU" sz="14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ноябрь)</a:t>
            </a:r>
            <a:endParaRPr lang="ru-RU" sz="14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144000" indent="-14400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Проведение вебинаров по регламентам (сентябрь)</a:t>
            </a:r>
          </a:p>
          <a:p>
            <a:pPr marL="144000" indent="-14400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ru-RU" sz="14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Образовательный проект «Академия </a:t>
            </a:r>
            <a:r>
              <a:rPr lang="en-US" sz="14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FIRST</a:t>
            </a:r>
            <a:r>
              <a:rPr lang="ru-RU" sz="14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» (сентябрь</a:t>
            </a:r>
            <a:r>
              <a:rPr lang="en-US" sz="14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lang="en-US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– </a:t>
            </a:r>
            <a:r>
              <a:rPr lang="ru-RU" sz="14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октябрь</a:t>
            </a:r>
            <a:r>
              <a:rPr lang="ru-RU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)</a:t>
            </a:r>
          </a:p>
          <a:p>
            <a:pPr marL="144000" indent="-14400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Аттестация судей/экспертов (</a:t>
            </a:r>
            <a:r>
              <a:rPr lang="ru-RU" sz="14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октябрь</a:t>
            </a:r>
            <a:r>
              <a:rPr lang="en-US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– </a:t>
            </a:r>
            <a:r>
              <a:rPr lang="ru-RU" sz="14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ноябрь)</a:t>
            </a:r>
            <a:endParaRPr lang="ru-RU" sz="14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144000" indent="-14400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Проведение региональных отборов (</a:t>
            </a:r>
            <a:r>
              <a:rPr lang="ru-RU" sz="14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декабрь</a:t>
            </a:r>
            <a:r>
              <a:rPr lang="en-US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– </a:t>
            </a:r>
            <a:r>
              <a:rPr lang="ru-RU" sz="14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февраль)</a:t>
            </a:r>
            <a:endParaRPr lang="ru-RU" sz="14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144000" indent="-14400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Национальный чемпионат </a:t>
            </a:r>
            <a:r>
              <a:rPr lang="ru-RU" sz="14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(февраль-март)</a:t>
            </a:r>
            <a:endParaRPr lang="ru-RU" sz="14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marL="144000" indent="-14400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ru-RU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Участие в международных чемпионатах (</a:t>
            </a:r>
            <a:r>
              <a:rPr lang="ru-RU" sz="14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май</a:t>
            </a:r>
            <a:r>
              <a:rPr lang="en-US" sz="1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– </a:t>
            </a:r>
            <a:r>
              <a:rPr lang="ru-RU" sz="14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август)</a:t>
            </a:r>
            <a:endParaRPr lang="en-US" sz="14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47520" y="670665"/>
            <a:ext cx="8289236" cy="67344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i="0" kern="1200" cap="none" spc="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1pPr>
          </a:lstStyle>
          <a:p>
            <a:r>
              <a:rPr lang="ru-RU" sz="32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Схема сезона</a:t>
            </a:r>
          </a:p>
        </p:txBody>
      </p:sp>
    </p:spTree>
    <p:extLst>
      <p:ext uri="{BB962C8B-B14F-4D97-AF65-F5344CB8AC3E}">
        <p14:creationId xmlns:p14="http://schemas.microsoft.com/office/powerpoint/2010/main" val="113090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5225" t="16458" r="15926" b="10656"/>
          <a:stretch/>
        </p:blipFill>
        <p:spPr>
          <a:xfrm>
            <a:off x="1110343" y="84908"/>
            <a:ext cx="7315200" cy="435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8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2" descr="blob:https://web.telegram.org/fbb23b98-7c59-43f2-96f4-f3fc2736cc3d">
            <a:extLst>
              <a:ext uri="{FF2B5EF4-FFF2-40B4-BE49-F238E27FC236}">
                <a16:creationId xmlns="" xmlns:a16="http://schemas.microsoft.com/office/drawing/2014/main" id="{FA1DC3A9-EC48-4E1C-80F2-C527DBA64F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2C2C87F-36A1-4A96-8DD8-5D87CCCEAB0B}"/>
              </a:ext>
            </a:extLst>
          </p:cNvPr>
          <p:cNvSpPr txBox="1"/>
          <p:nvPr/>
        </p:nvSpPr>
        <p:spPr>
          <a:xfrm>
            <a:off x="2715904" y="3717949"/>
            <a:ext cx="8196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Москва, 18-20 марта </a:t>
            </a:r>
            <a:r>
              <a:rPr lang="ru-RU" sz="3600" b="1" dirty="0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2022 </a:t>
            </a:r>
            <a:r>
              <a:rPr lang="ru-RU" sz="3600" b="1" dirty="0" smtClean="0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г. </a:t>
            </a:r>
            <a:endParaRPr lang="ru-RU" sz="3600" b="1" dirty="0">
              <a:solidFill>
                <a:srgbClr val="FF0000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Заголовок 3"/>
          <p:cNvSpPr>
            <a:spLocks noGrp="1"/>
          </p:cNvSpPr>
          <p:nvPr>
            <p:ph type="title"/>
          </p:nvPr>
        </p:nvSpPr>
        <p:spPr>
          <a:xfrm>
            <a:off x="248496" y="150131"/>
            <a:ext cx="8289236" cy="673445"/>
          </a:xfrm>
        </p:spPr>
        <p:txBody>
          <a:bodyPr/>
          <a:lstStyle/>
          <a:p>
            <a:r>
              <a:rPr lang="ru-RU" sz="30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Приглашаем вас на </a:t>
            </a:r>
            <a:br>
              <a:rPr lang="ru-RU" sz="30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ru-RU" sz="30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Национальный чемпионат по робототехнике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132488" y="1299450"/>
            <a:ext cx="8289236" cy="2209626"/>
            <a:chOff x="248496" y="1238034"/>
            <a:chExt cx="8289236" cy="2209626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496" y="1238034"/>
              <a:ext cx="8289236" cy="2209626"/>
            </a:xfrm>
            <a:prstGeom prst="rect">
              <a:avLst/>
            </a:prstGeom>
          </p:spPr>
        </p:pic>
        <p:grpSp>
          <p:nvGrpSpPr>
            <p:cNvPr id="9" name="Группа 8"/>
            <p:cNvGrpSpPr/>
            <p:nvPr/>
          </p:nvGrpSpPr>
          <p:grpSpPr>
            <a:xfrm>
              <a:off x="6058422" y="1467224"/>
              <a:ext cx="2289059" cy="409148"/>
              <a:chOff x="5997006" y="1085372"/>
              <a:chExt cx="2289059" cy="409148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35918" y="1085621"/>
                <a:ext cx="650147" cy="408899"/>
              </a:xfrm>
              <a:prstGeom prst="rect">
                <a:avLst/>
              </a:prstGeom>
            </p:spPr>
          </p:pic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7006" y="1085372"/>
                <a:ext cx="646405" cy="409148"/>
              </a:xfrm>
              <a:prstGeom prst="rect">
                <a:avLst/>
              </a:prstGeom>
            </p:spPr>
          </p:pic>
          <p:pic>
            <p:nvPicPr>
              <p:cNvPr id="7" name="Рисунок 6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7335" y="1085871"/>
                <a:ext cx="644659" cy="408649"/>
              </a:xfrm>
              <a:prstGeom prst="rect">
                <a:avLst/>
              </a:prstGeom>
            </p:spPr>
          </p:pic>
        </p:grpSp>
      </p:grpSp>
      <p:cxnSp>
        <p:nvCxnSpPr>
          <p:cNvPr id="28" name="Прямая соединительная линия 2">
            <a:extLst>
              <a:ext uri="{FF2B5EF4-FFF2-40B4-BE49-F238E27FC236}">
                <a16:creationId xmlns="" xmlns:a16="http://schemas.microsoft.com/office/drawing/2014/main" id="{01B3B6D8-04B1-4244-B964-4600892157EA}"/>
              </a:ext>
            </a:extLst>
          </p:cNvPr>
          <p:cNvCxnSpPr/>
          <p:nvPr/>
        </p:nvCxnSpPr>
        <p:spPr>
          <a:xfrm>
            <a:off x="248496" y="1090670"/>
            <a:ext cx="8404862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5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9D12F24-BC70-4F93-AEE9-96CC768066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032" y="1373457"/>
            <a:ext cx="4925831" cy="246465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C2F817C5-45A1-4F6F-9C7A-E3174021914C}"/>
              </a:ext>
            </a:extLst>
          </p:cNvPr>
          <p:cNvSpPr txBox="1">
            <a:spLocks/>
          </p:cNvSpPr>
          <p:nvPr/>
        </p:nvSpPr>
        <p:spPr>
          <a:xfrm>
            <a:off x="1" y="4294375"/>
            <a:ext cx="9144000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0" spc="0" dirty="0">
                <a:solidFill>
                  <a:srgbClr val="0070C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FUTURE-ENGINEERS.RU</a:t>
            </a:r>
            <a:endParaRPr lang="ru-RU" sz="3200" b="0" spc="0" dirty="0">
              <a:solidFill>
                <a:srgbClr val="0070C0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EE21AAC1-F444-214E-BC50-75A63C237E24}"/>
              </a:ext>
            </a:extLst>
          </p:cNvPr>
          <p:cNvSpPr txBox="1">
            <a:spLocks/>
          </p:cNvSpPr>
          <p:nvPr/>
        </p:nvSpPr>
        <p:spPr>
          <a:xfrm>
            <a:off x="511810" y="1739153"/>
            <a:ext cx="3875946" cy="14953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16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1400" b="0" i="0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ts val="2600"/>
              </a:lnSpc>
              <a:buClr>
                <a:srgbClr val="000000"/>
              </a:buClr>
              <a:defRPr/>
            </a:pPr>
            <a:r>
              <a:rPr lang="ru-RU" b="1" kern="0" dirty="0" smtClean="0">
                <a:cs typeface="Roboto" panose="02000000000000000000" pitchFamily="2" charset="0"/>
                <a:sym typeface="Arial Black"/>
              </a:rPr>
              <a:t>МАКСИМ ТУРУШЕВ</a:t>
            </a:r>
          </a:p>
          <a:p>
            <a:pPr defTabSz="1219170">
              <a:lnSpc>
                <a:spcPts val="2600"/>
              </a:lnSpc>
              <a:buClr>
                <a:srgbClr val="000000"/>
              </a:buClr>
              <a:defRPr/>
            </a:pPr>
            <a:r>
              <a:rPr lang="ru-RU" kern="0" dirty="0" smtClean="0">
                <a:cs typeface="Roboto" panose="02000000000000000000" pitchFamily="2" charset="0"/>
                <a:sym typeface="Arial Black"/>
                <a:hlinkClick r:id="rId4"/>
              </a:rPr>
              <a:t>Mturushev@yandex.ru</a:t>
            </a:r>
            <a:r>
              <a:rPr lang="ru-RU" kern="0" dirty="0" smtClean="0">
                <a:cs typeface="Roboto" panose="02000000000000000000" pitchFamily="2" charset="0"/>
                <a:sym typeface="Arial Black"/>
              </a:rPr>
              <a:t/>
            </a:r>
            <a:br>
              <a:rPr lang="ru-RU" kern="0" dirty="0" smtClean="0">
                <a:cs typeface="Roboto" panose="02000000000000000000" pitchFamily="2" charset="0"/>
                <a:sym typeface="Arial Black"/>
              </a:rPr>
            </a:br>
            <a:r>
              <a:rPr lang="ru-RU" kern="0" dirty="0" smtClean="0">
                <a:cs typeface="Roboto" panose="02000000000000000000" pitchFamily="2" charset="0"/>
                <a:sym typeface="Arial Black"/>
              </a:rPr>
              <a:t>+7 (923) 339-10-01</a:t>
            </a:r>
            <a:br>
              <a:rPr lang="ru-RU" kern="0" dirty="0" smtClean="0">
                <a:cs typeface="Roboto" panose="02000000000000000000" pitchFamily="2" charset="0"/>
                <a:sym typeface="Arial Black"/>
              </a:rPr>
            </a:br>
            <a:r>
              <a:rPr lang="ru-RU" kern="0" dirty="0" smtClean="0">
                <a:cs typeface="Roboto" panose="02000000000000000000" pitchFamily="2" charset="0"/>
                <a:sym typeface="Arial Black"/>
              </a:rPr>
              <a:t>г. Красноярск</a:t>
            </a:r>
            <a:endParaRPr lang="en-US" kern="0" dirty="0">
              <a:cs typeface="Roboto" panose="02000000000000000000" pitchFamily="2" charset="0"/>
              <a:sym typeface="Arial Black"/>
            </a:endParaRPr>
          </a:p>
        </p:txBody>
      </p:sp>
      <p:sp>
        <p:nvSpPr>
          <p:cNvPr id="11" name="Заголовок 3"/>
          <p:cNvSpPr txBox="1">
            <a:spLocks/>
          </p:cNvSpPr>
          <p:nvPr/>
        </p:nvSpPr>
        <p:spPr>
          <a:xfrm>
            <a:off x="147520" y="670665"/>
            <a:ext cx="8928242" cy="61222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i="0" kern="1200" cap="none" spc="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1pPr>
          </a:lstStyle>
          <a:p>
            <a:r>
              <a:rPr lang="ru-RU" sz="30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Оператор соревнований </a:t>
            </a:r>
            <a:r>
              <a:rPr lang="en-US" sz="3000" i="1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  <a:t>FIRST</a:t>
            </a:r>
            <a:r>
              <a:rPr lang="en-US" sz="3000" baseline="30000" dirty="0"/>
              <a:t>®</a:t>
            </a:r>
            <a:r>
              <a:rPr lang="en-US" sz="3000" dirty="0">
                <a:sym typeface="Arial Black"/>
              </a:rPr>
              <a:t> </a:t>
            </a:r>
            <a:r>
              <a:rPr lang="ru-RU" sz="30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48216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sun9-35.userapi.com/impg/Ivz3ULtjpib2uXyTxsK_t5KoXj4boQZNN6qfqg/5yp9dqPmTIA.jpg?size=1600x1066&amp;quality=96&amp;sign=12c335663af44c850b0a9c79b6ffdb59&amp;type=album">
            <a:extLst>
              <a:ext uri="{FF2B5EF4-FFF2-40B4-BE49-F238E27FC236}">
                <a16:creationId xmlns="" xmlns:a16="http://schemas.microsoft.com/office/drawing/2014/main" id="{416B98B7-CFB8-4E49-BA42-A0C4763DF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594" y="0"/>
            <a:ext cx="3316406" cy="220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6">
            <a:extLst>
              <a:ext uri="{FF2B5EF4-FFF2-40B4-BE49-F238E27FC236}">
                <a16:creationId xmlns="" xmlns:a16="http://schemas.microsoft.com/office/drawing/2014/main" id="{7E6DEABE-1D2D-44F5-8DBE-FEC7B467A6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1" t="16002" r="12090" b="-172"/>
          <a:stretch/>
        </p:blipFill>
        <p:spPr>
          <a:xfrm>
            <a:off x="2619816" y="912288"/>
            <a:ext cx="3665428" cy="3082313"/>
          </a:xfrm>
          <a:prstGeom prst="rect">
            <a:avLst/>
          </a:prstGeom>
        </p:spPr>
      </p:pic>
      <p:sp>
        <p:nvSpPr>
          <p:cNvPr id="10" name="Заголовок 3"/>
          <p:cNvSpPr>
            <a:spLocks noGrp="1"/>
          </p:cNvSpPr>
          <p:nvPr>
            <p:ph type="title"/>
          </p:nvPr>
        </p:nvSpPr>
        <p:spPr>
          <a:xfrm>
            <a:off x="248496" y="150131"/>
            <a:ext cx="8289236" cy="673445"/>
          </a:xfrm>
        </p:spPr>
        <p:txBody>
          <a:bodyPr/>
          <a:lstStyle/>
          <a:p>
            <a:pPr>
              <a:lnSpc>
                <a:spcPts val="2600"/>
              </a:lnSpc>
            </a:pPr>
            <a:r>
              <a:rPr lang="en-US" sz="3000" i="1" dirty="0" smtClean="0">
                <a:solidFill>
                  <a:srgbClr val="595959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  <a:t>FIRST</a:t>
            </a:r>
            <a:r>
              <a:rPr lang="en-US" baseline="30000" dirty="0" smtClean="0">
                <a:solidFill>
                  <a:srgbClr val="595959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®</a:t>
            </a:r>
            <a:r>
              <a:rPr lang="en-US" dirty="0" smtClean="0">
                <a:solidFill>
                  <a:srgbClr val="595959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  <a:t> </a:t>
            </a:r>
            <a:r>
              <a:rPr lang="en-US" sz="3000" dirty="0" smtClean="0">
                <a:solidFill>
                  <a:srgbClr val="595959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  <a:t>LEGO</a:t>
            </a:r>
            <a:r>
              <a:rPr lang="en-US" baseline="30000" dirty="0" smtClean="0">
                <a:solidFill>
                  <a:srgbClr val="595959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®</a:t>
            </a:r>
            <a:r>
              <a:rPr lang="en-US" dirty="0" smtClean="0">
                <a:solidFill>
                  <a:srgbClr val="595959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  <a:t> </a:t>
            </a:r>
            <a:r>
              <a:rPr lang="en-US" sz="3000" dirty="0" smtClean="0">
                <a:solidFill>
                  <a:srgbClr val="595959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  <a:t>League </a:t>
            </a:r>
            <a:br>
              <a:rPr lang="en-US" sz="3000" dirty="0" smtClean="0">
                <a:solidFill>
                  <a:srgbClr val="595959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</a:br>
            <a:r>
              <a:rPr lang="ru-RU" sz="3000" dirty="0" smtClean="0">
                <a:solidFill>
                  <a:srgbClr val="595959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перспективы </a:t>
            </a:r>
            <a:r>
              <a:rPr lang="ru-RU" sz="3000" dirty="0">
                <a:solidFill>
                  <a:srgbClr val="595959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и возможности</a:t>
            </a:r>
            <a:endParaRPr lang="da-DK" sz="3000" dirty="0">
              <a:solidFill>
                <a:srgbClr val="595959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21" name="Google Shape;48;p1">
            <a:extLst>
              <a:ext uri="{FF2B5EF4-FFF2-40B4-BE49-F238E27FC236}">
                <a16:creationId xmlns="" xmlns:a16="http://schemas.microsoft.com/office/drawing/2014/main" id="{76565595-3B37-42F5-A103-E613AEDFE5D5}"/>
              </a:ext>
            </a:extLst>
          </p:cNvPr>
          <p:cNvSpPr txBox="1">
            <a:spLocks/>
          </p:cNvSpPr>
          <p:nvPr/>
        </p:nvSpPr>
        <p:spPr>
          <a:xfrm>
            <a:off x="2619816" y="3347676"/>
            <a:ext cx="6524184" cy="10268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108000" tIns="108000" rIns="36000" bIns="36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defTabSz="1219170">
              <a:buClr>
                <a:srgbClr val="000000"/>
              </a:buClr>
              <a:defRPr/>
            </a:pPr>
            <a:r>
              <a:rPr lang="ru-RU" sz="13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rPr>
              <a:t>Участие в Национальном чемпионате </a:t>
            </a:r>
            <a:r>
              <a:rPr lang="en-US" sz="13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rPr>
              <a:t/>
            </a:r>
            <a:br>
              <a:rPr lang="en-US" sz="13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rPr>
            </a:br>
            <a:r>
              <a:rPr lang="ru-RU" sz="13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rPr>
              <a:t>по робототехнике.</a:t>
            </a:r>
            <a:r>
              <a:rPr lang="en-US" sz="13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rPr>
              <a:t> </a:t>
            </a:r>
            <a:r>
              <a:rPr lang="ru-RU" sz="13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  <a:sym typeface="Arial Black"/>
              </a:rPr>
              <a:t>Мероприятие </a:t>
            </a:r>
            <a:r>
              <a:rPr lang="ru-RU" sz="13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  <a:sym typeface="Arial Black"/>
              </a:rPr>
              <a:t>включено </a:t>
            </a:r>
            <a:r>
              <a:rPr lang="en-US" sz="13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  <a:sym typeface="Arial Black"/>
              </a:rPr>
              <a:t/>
            </a:r>
            <a:br>
              <a:rPr lang="en-US" sz="13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  <a:sym typeface="Arial Black"/>
              </a:rPr>
            </a:br>
            <a:r>
              <a:rPr lang="ru-RU" sz="13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  <a:sym typeface="Arial Black"/>
              </a:rPr>
              <a:t>в </a:t>
            </a:r>
            <a:r>
              <a:rPr lang="ru-RU" sz="13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  <a:sym typeface="Arial Black"/>
              </a:rPr>
              <a:t>рекомендованный перечень мероприятий </a:t>
            </a:r>
            <a:r>
              <a:rPr lang="en-US" sz="13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  <a:sym typeface="Arial Black"/>
              </a:rPr>
              <a:t/>
            </a:r>
            <a:br>
              <a:rPr lang="en-US" sz="13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  <a:sym typeface="Arial Black"/>
              </a:rPr>
            </a:br>
            <a:r>
              <a:rPr lang="ru-RU" sz="13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  <a:sym typeface="Arial Black"/>
              </a:rPr>
              <a:t>Министерства </a:t>
            </a:r>
            <a:r>
              <a:rPr lang="ru-RU" sz="13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  <a:sym typeface="Arial Black"/>
              </a:rPr>
              <a:t>просвещения РФ.</a:t>
            </a: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xmlns="" id="{1084C319-C2A6-5147-9FC8-6FC74FD37E78}"/>
              </a:ext>
            </a:extLst>
          </p:cNvPr>
          <p:cNvSpPr/>
          <p:nvPr/>
        </p:nvSpPr>
        <p:spPr>
          <a:xfrm>
            <a:off x="191072" y="981785"/>
            <a:ext cx="2419617" cy="3277820"/>
          </a:xfrm>
          <a:prstGeom prst="rect">
            <a:avLst/>
          </a:prstGeom>
          <a:noFill/>
        </p:spPr>
        <p:txBody>
          <a:bodyPr wrap="square" lIns="36000">
            <a:spAutoFit/>
          </a:bodyPr>
          <a:lstStyle/>
          <a:p>
            <a:pPr marL="108000" indent="-1080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Новое направление </a:t>
            </a:r>
            <a:r>
              <a:rPr lang="en-US" sz="12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en-US" sz="12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2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для </a:t>
            </a:r>
            <a:r>
              <a:rPr lang="ru-RU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участия детей </a:t>
            </a:r>
            <a:r>
              <a:rPr lang="en-US" sz="12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en-US" sz="12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2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соревнованиях по разработке различных проектов на всех ступенях обучения (детские сады, начальная и средняя школа);</a:t>
            </a:r>
          </a:p>
          <a:p>
            <a:pPr marL="108000" indent="-1080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Новый формат мероприятия научно-технического творчества;</a:t>
            </a:r>
          </a:p>
          <a:p>
            <a:pPr marL="108000" indent="-1080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Представление региона </a:t>
            </a:r>
            <a:r>
              <a:rPr lang="en-US" sz="12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en-US" sz="12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2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 Всероссийской и </a:t>
            </a:r>
            <a:r>
              <a:rPr lang="ru-RU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международной арене;</a:t>
            </a:r>
          </a:p>
          <a:p>
            <a:pPr marL="108000" indent="-1080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2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Организация и проведения межрегиональных и всероссийских форумов;</a:t>
            </a:r>
            <a:endParaRPr lang="en-US" sz="1200" kern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6"/>
          <a:srcRect l="18671" t="13059" r="36751" b="24228"/>
          <a:stretch/>
        </p:blipFill>
        <p:spPr>
          <a:xfrm>
            <a:off x="6538407" y="2415138"/>
            <a:ext cx="2355416" cy="186386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36111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3"/>
          <p:cNvSpPr txBox="1">
            <a:spLocks/>
          </p:cNvSpPr>
          <p:nvPr/>
        </p:nvSpPr>
        <p:spPr>
          <a:xfrm>
            <a:off x="147520" y="670665"/>
            <a:ext cx="8289236" cy="67344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i="0" kern="1200" cap="none" spc="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1pPr>
          </a:lstStyle>
          <a:p>
            <a:pPr>
              <a:lnSpc>
                <a:spcPts val="3900"/>
              </a:lnSpc>
            </a:pPr>
            <a:r>
              <a:rPr lang="en-US" sz="3000" i="1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  <a:t>FIRST</a:t>
            </a:r>
            <a:r>
              <a:rPr lang="en-US" baseline="300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®</a:t>
            </a:r>
            <a:r>
              <a:rPr lang="en-US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  <a:t> </a:t>
            </a:r>
            <a:r>
              <a:rPr lang="en-US" sz="30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  <a:t>LEGO</a:t>
            </a:r>
            <a:r>
              <a:rPr lang="en-US" baseline="300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®</a:t>
            </a:r>
            <a:r>
              <a:rPr lang="en-US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  <a:t> </a:t>
            </a:r>
            <a:r>
              <a:rPr lang="en-US" sz="30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  <a:t>League – </a:t>
            </a:r>
            <a:r>
              <a:rPr lang="ru-RU" sz="30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  <a:t>это…</a:t>
            </a:r>
            <a:endParaRPr lang="ru-RU" sz="30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  <a:sym typeface="Arial Black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469984" y="1408644"/>
            <a:ext cx="2632697" cy="3408016"/>
            <a:chOff x="445191" y="1148413"/>
            <a:chExt cx="2632697" cy="3408016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112" y="1148413"/>
              <a:ext cx="1748854" cy="1106956"/>
            </a:xfrm>
            <a:prstGeom prst="rect">
              <a:avLst/>
            </a:prstGeom>
          </p:spPr>
        </p:pic>
        <p:grpSp>
          <p:nvGrpSpPr>
            <p:cNvPr id="29" name="Группа 28"/>
            <p:cNvGrpSpPr/>
            <p:nvPr/>
          </p:nvGrpSpPr>
          <p:grpSpPr>
            <a:xfrm>
              <a:off x="445191" y="2360666"/>
              <a:ext cx="2632697" cy="2195763"/>
              <a:chOff x="445191" y="2360666"/>
              <a:chExt cx="2632697" cy="2195763"/>
            </a:xfrm>
          </p:grpSpPr>
          <p:sp>
            <p:nvSpPr>
              <p:cNvPr id="30" name="Google Shape;48;p1"/>
              <p:cNvSpPr txBox="1">
                <a:spLocks/>
              </p:cNvSpPr>
              <p:nvPr/>
            </p:nvSpPr>
            <p:spPr>
              <a:xfrm>
                <a:off x="1103023" y="2904557"/>
                <a:ext cx="1317033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70">
                  <a:buClr>
                    <a:srgbClr val="000000"/>
                  </a:buClr>
                  <a:defRPr/>
                </a:pPr>
                <a:r>
                  <a:rPr lang="ru-RU" sz="6000" b="1" kern="0" dirty="0">
                    <a:solidFill>
                      <a:srgbClr val="7030A0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  <a:sym typeface="Arial Black"/>
                  </a:rPr>
                  <a:t>4-6</a:t>
                </a:r>
                <a:endParaRPr lang="en-US" sz="6000" b="1" i="1" kern="0" dirty="0">
                  <a:solidFill>
                    <a:srgbClr val="7030A0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  <a:sym typeface="Arial Black"/>
                </a:endParaRPr>
              </a:p>
            </p:txBody>
          </p:sp>
          <p:sp>
            <p:nvSpPr>
              <p:cNvPr id="31" name="Google Shape;48;p1"/>
              <p:cNvSpPr txBox="1">
                <a:spLocks/>
              </p:cNvSpPr>
              <p:nvPr/>
            </p:nvSpPr>
            <p:spPr>
              <a:xfrm>
                <a:off x="1388877" y="3564572"/>
                <a:ext cx="74532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70">
                  <a:buClr>
                    <a:srgbClr val="000000"/>
                  </a:buClr>
                  <a:defRPr/>
                </a:pPr>
                <a:r>
                  <a:rPr lang="ru-RU" sz="2400" b="1" kern="0" dirty="0">
                    <a:solidFill>
                      <a:srgbClr val="7030A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Arial Black"/>
                  </a:rPr>
                  <a:t>лет</a:t>
                </a:r>
              </a:p>
            </p:txBody>
          </p:sp>
          <p:sp>
            <p:nvSpPr>
              <p:cNvPr id="32" name="Google Shape;48;p1"/>
              <p:cNvSpPr txBox="1">
                <a:spLocks/>
              </p:cNvSpPr>
              <p:nvPr/>
            </p:nvSpPr>
            <p:spPr>
              <a:xfrm>
                <a:off x="445191" y="3992172"/>
                <a:ext cx="2632697" cy="5642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70">
                  <a:lnSpc>
                    <a:spcPts val="2200"/>
                  </a:lnSpc>
                  <a:buClr>
                    <a:srgbClr val="000000"/>
                  </a:buClr>
                  <a:defRPr/>
                </a:pPr>
                <a:r>
                  <a:rPr lang="ru-RU" sz="2000" b="1" kern="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Arial Black"/>
                  </a:rPr>
                  <a:t>В команде</a:t>
                </a:r>
                <a:r>
                  <a:rPr lang="en-US" sz="2000" b="1" kern="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Arial Black"/>
                  </a:rPr>
                  <a:t> </a:t>
                </a:r>
                <a:r>
                  <a:rPr lang="ru-RU" sz="2000" b="1" kern="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Arial Black"/>
                  </a:rPr>
                  <a:t>до 4-х участников</a:t>
                </a:r>
                <a:endParaRPr lang="en-US" sz="2000" b="1" kern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 Black"/>
                </a:endParaRPr>
              </a:p>
            </p:txBody>
          </p:sp>
          <p:sp>
            <p:nvSpPr>
              <p:cNvPr id="33" name="Google Shape;48;p1"/>
              <p:cNvSpPr txBox="1">
                <a:spLocks/>
              </p:cNvSpPr>
              <p:nvPr/>
            </p:nvSpPr>
            <p:spPr>
              <a:xfrm>
                <a:off x="823331" y="2360666"/>
                <a:ext cx="1876417" cy="5642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70">
                  <a:lnSpc>
                    <a:spcPts val="2200"/>
                  </a:lnSpc>
                  <a:buClr>
                    <a:srgbClr val="000000"/>
                  </a:buClr>
                  <a:defRPr/>
                </a:pPr>
                <a:r>
                  <a:rPr lang="ru-RU" sz="2000" b="1" kern="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Arial Black"/>
                  </a:rPr>
                  <a:t>Возраст участников:</a:t>
                </a:r>
                <a:endParaRPr lang="en-US" sz="2000" b="1" kern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 Black"/>
                </a:endParaRPr>
              </a:p>
            </p:txBody>
          </p:sp>
        </p:grpSp>
      </p:grpSp>
      <p:grpSp>
        <p:nvGrpSpPr>
          <p:cNvPr id="34" name="Группа 33"/>
          <p:cNvGrpSpPr/>
          <p:nvPr/>
        </p:nvGrpSpPr>
        <p:grpSpPr>
          <a:xfrm>
            <a:off x="3329270" y="1464953"/>
            <a:ext cx="2632697" cy="3351707"/>
            <a:chOff x="3225510" y="1204722"/>
            <a:chExt cx="2632697" cy="3351707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9100" y="1204722"/>
              <a:ext cx="1765516" cy="1119163"/>
            </a:xfrm>
            <a:prstGeom prst="rect">
              <a:avLst/>
            </a:prstGeom>
          </p:spPr>
        </p:pic>
        <p:grpSp>
          <p:nvGrpSpPr>
            <p:cNvPr id="36" name="Группа 35"/>
            <p:cNvGrpSpPr/>
            <p:nvPr/>
          </p:nvGrpSpPr>
          <p:grpSpPr>
            <a:xfrm>
              <a:off x="3225510" y="2360666"/>
              <a:ext cx="2632697" cy="2195763"/>
              <a:chOff x="445191" y="2360666"/>
              <a:chExt cx="2632697" cy="2195763"/>
            </a:xfrm>
          </p:grpSpPr>
          <p:sp>
            <p:nvSpPr>
              <p:cNvPr id="37" name="Google Shape;48;p1"/>
              <p:cNvSpPr txBox="1">
                <a:spLocks/>
              </p:cNvSpPr>
              <p:nvPr/>
            </p:nvSpPr>
            <p:spPr>
              <a:xfrm>
                <a:off x="1103023" y="2904557"/>
                <a:ext cx="1317033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70">
                  <a:buClr>
                    <a:srgbClr val="000000"/>
                  </a:buClr>
                  <a:defRPr/>
                </a:pPr>
                <a:r>
                  <a:rPr lang="en-US" sz="6000" b="1" kern="0" dirty="0" smtClean="0">
                    <a:solidFill>
                      <a:srgbClr val="00B050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  <a:sym typeface="Arial Black"/>
                  </a:rPr>
                  <a:t>6</a:t>
                </a:r>
                <a:r>
                  <a:rPr lang="ru-RU" sz="6000" b="1" kern="0" dirty="0" smtClean="0">
                    <a:solidFill>
                      <a:srgbClr val="00B050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  <a:sym typeface="Arial Black"/>
                  </a:rPr>
                  <a:t>-</a:t>
                </a:r>
                <a:r>
                  <a:rPr lang="en-US" sz="6000" b="1" kern="0" dirty="0" smtClean="0">
                    <a:solidFill>
                      <a:srgbClr val="00B050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  <a:sym typeface="Arial Black"/>
                  </a:rPr>
                  <a:t>9</a:t>
                </a:r>
                <a:endParaRPr lang="en-US" sz="6000" b="1" i="1" kern="0" dirty="0">
                  <a:solidFill>
                    <a:srgbClr val="00B050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  <a:sym typeface="Arial Black"/>
                </a:endParaRPr>
              </a:p>
            </p:txBody>
          </p:sp>
          <p:sp>
            <p:nvSpPr>
              <p:cNvPr id="38" name="Google Shape;48;p1"/>
              <p:cNvSpPr txBox="1">
                <a:spLocks/>
              </p:cNvSpPr>
              <p:nvPr/>
            </p:nvSpPr>
            <p:spPr>
              <a:xfrm>
                <a:off x="1388877" y="3564572"/>
                <a:ext cx="74532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70">
                  <a:buClr>
                    <a:srgbClr val="000000"/>
                  </a:buClr>
                  <a:defRPr/>
                </a:pPr>
                <a:r>
                  <a:rPr lang="ru-RU" sz="2400" b="1" kern="0" dirty="0" smtClean="0">
                    <a:solidFill>
                      <a:srgbClr val="00B05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Arial Black"/>
                  </a:rPr>
                  <a:t>лет</a:t>
                </a:r>
                <a:endParaRPr lang="ru-RU" sz="2400" b="1" kern="0" dirty="0">
                  <a:solidFill>
                    <a:srgbClr val="00B05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 Black"/>
                </a:endParaRPr>
              </a:p>
            </p:txBody>
          </p:sp>
          <p:sp>
            <p:nvSpPr>
              <p:cNvPr id="39" name="Google Shape;48;p1"/>
              <p:cNvSpPr txBox="1">
                <a:spLocks/>
              </p:cNvSpPr>
              <p:nvPr/>
            </p:nvSpPr>
            <p:spPr>
              <a:xfrm>
                <a:off x="445191" y="3992172"/>
                <a:ext cx="2632697" cy="5642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70">
                  <a:lnSpc>
                    <a:spcPts val="2200"/>
                  </a:lnSpc>
                  <a:buClr>
                    <a:srgbClr val="000000"/>
                  </a:buClr>
                  <a:defRPr/>
                </a:pPr>
                <a:r>
                  <a:rPr lang="ru-RU" sz="2000" b="1" kern="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Arial Black"/>
                  </a:rPr>
                  <a:t>В команде</a:t>
                </a:r>
                <a:r>
                  <a:rPr lang="en-US" sz="2000" b="1" kern="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Arial Black"/>
                  </a:rPr>
                  <a:t> </a:t>
                </a:r>
                <a:r>
                  <a:rPr lang="ru-RU" sz="2000" b="1" kern="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Arial Black"/>
                  </a:rPr>
                  <a:t>до 4-х участников</a:t>
                </a:r>
                <a:endParaRPr lang="en-US" sz="2000" b="1" kern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 Black"/>
                </a:endParaRPr>
              </a:p>
            </p:txBody>
          </p:sp>
          <p:sp>
            <p:nvSpPr>
              <p:cNvPr id="40" name="Google Shape;48;p1"/>
              <p:cNvSpPr txBox="1">
                <a:spLocks/>
              </p:cNvSpPr>
              <p:nvPr/>
            </p:nvSpPr>
            <p:spPr>
              <a:xfrm>
                <a:off x="823331" y="2360666"/>
                <a:ext cx="1876417" cy="5642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70">
                  <a:lnSpc>
                    <a:spcPts val="2200"/>
                  </a:lnSpc>
                  <a:buClr>
                    <a:srgbClr val="000000"/>
                  </a:buClr>
                  <a:defRPr/>
                </a:pPr>
                <a:r>
                  <a:rPr lang="ru-RU" sz="2000" b="1" kern="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Arial Black"/>
                  </a:rPr>
                  <a:t>Возраст участников:</a:t>
                </a:r>
                <a:endParaRPr lang="en-US" sz="2000" b="1" kern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 Black"/>
                </a:endParaRPr>
              </a:p>
            </p:txBody>
          </p:sp>
        </p:grpSp>
      </p:grpSp>
      <p:grpSp>
        <p:nvGrpSpPr>
          <p:cNvPr id="41" name="Группа 40"/>
          <p:cNvGrpSpPr/>
          <p:nvPr/>
        </p:nvGrpSpPr>
        <p:grpSpPr>
          <a:xfrm>
            <a:off x="6179941" y="1464953"/>
            <a:ext cx="2632697" cy="3356752"/>
            <a:chOff x="6005830" y="1204722"/>
            <a:chExt cx="2632697" cy="3356752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2068" y="1204722"/>
              <a:ext cx="1760051" cy="1106956"/>
            </a:xfrm>
            <a:prstGeom prst="rect">
              <a:avLst/>
            </a:prstGeom>
          </p:spPr>
        </p:pic>
        <p:grpSp>
          <p:nvGrpSpPr>
            <p:cNvPr id="43" name="Группа 42"/>
            <p:cNvGrpSpPr/>
            <p:nvPr/>
          </p:nvGrpSpPr>
          <p:grpSpPr>
            <a:xfrm>
              <a:off x="6005830" y="2365711"/>
              <a:ext cx="2632697" cy="2195763"/>
              <a:chOff x="6027534" y="2400844"/>
              <a:chExt cx="2632697" cy="2195763"/>
            </a:xfrm>
          </p:grpSpPr>
          <p:sp>
            <p:nvSpPr>
              <p:cNvPr id="44" name="Google Shape;48;p1"/>
              <p:cNvSpPr txBox="1">
                <a:spLocks/>
              </p:cNvSpPr>
              <p:nvPr/>
            </p:nvSpPr>
            <p:spPr>
              <a:xfrm>
                <a:off x="6219304" y="2944735"/>
                <a:ext cx="2288988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70">
                  <a:buClr>
                    <a:srgbClr val="000000"/>
                  </a:buClr>
                  <a:defRPr/>
                </a:pPr>
                <a:r>
                  <a:rPr lang="en-US" sz="6000" b="1" kern="0" spc="-150" dirty="0" smtClean="0">
                    <a:solidFill>
                      <a:srgbClr val="FF0000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  <a:sym typeface="Arial Black"/>
                  </a:rPr>
                  <a:t>10</a:t>
                </a:r>
                <a:r>
                  <a:rPr lang="ru-RU" sz="6000" b="1" kern="0" spc="-150" dirty="0" smtClean="0">
                    <a:solidFill>
                      <a:srgbClr val="FF0000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  <a:sym typeface="Arial Black"/>
                  </a:rPr>
                  <a:t>-</a:t>
                </a:r>
                <a:r>
                  <a:rPr lang="en-US" sz="6000" b="1" kern="0" spc="-150" dirty="0" smtClean="0">
                    <a:solidFill>
                      <a:srgbClr val="FF0000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  <a:sym typeface="Arial Black"/>
                  </a:rPr>
                  <a:t>16</a:t>
                </a:r>
                <a:endParaRPr lang="en-US" sz="6000" b="1" i="1" kern="0" spc="-150" dirty="0">
                  <a:solidFill>
                    <a:srgbClr val="FF0000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  <a:sym typeface="Arial Black"/>
                </a:endParaRPr>
              </a:p>
            </p:txBody>
          </p:sp>
          <p:sp>
            <p:nvSpPr>
              <p:cNvPr id="45" name="Google Shape;48;p1"/>
              <p:cNvSpPr txBox="1">
                <a:spLocks/>
              </p:cNvSpPr>
              <p:nvPr/>
            </p:nvSpPr>
            <p:spPr>
              <a:xfrm>
                <a:off x="6971220" y="3604750"/>
                <a:ext cx="745324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70">
                  <a:buClr>
                    <a:srgbClr val="000000"/>
                  </a:buClr>
                  <a:defRPr/>
                </a:pPr>
                <a:r>
                  <a:rPr lang="ru-RU" sz="2400" b="1" kern="0" dirty="0" smtClean="0">
                    <a:solidFill>
                      <a:srgbClr val="FF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Arial Black"/>
                  </a:rPr>
                  <a:t>лет</a:t>
                </a:r>
                <a:endParaRPr lang="ru-RU" sz="2400" b="1" kern="0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 Black"/>
                </a:endParaRPr>
              </a:p>
            </p:txBody>
          </p:sp>
          <p:sp>
            <p:nvSpPr>
              <p:cNvPr id="46" name="Google Shape;48;p1"/>
              <p:cNvSpPr txBox="1">
                <a:spLocks/>
              </p:cNvSpPr>
              <p:nvPr/>
            </p:nvSpPr>
            <p:spPr>
              <a:xfrm>
                <a:off x="6027534" y="4032350"/>
                <a:ext cx="2632697" cy="5642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70">
                  <a:lnSpc>
                    <a:spcPts val="2200"/>
                  </a:lnSpc>
                  <a:buClr>
                    <a:srgbClr val="000000"/>
                  </a:buClr>
                  <a:defRPr/>
                </a:pPr>
                <a:r>
                  <a:rPr lang="ru-RU" sz="2000" b="1" kern="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Arial Black"/>
                  </a:rPr>
                  <a:t>В команде</a:t>
                </a:r>
                <a:r>
                  <a:rPr lang="en-US" sz="2000" b="1" kern="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Arial Black"/>
                  </a:rPr>
                  <a:t> </a:t>
                </a:r>
                <a:r>
                  <a:rPr lang="ru-RU" sz="2000" b="1" kern="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Arial Black"/>
                  </a:rPr>
                  <a:t>до </a:t>
                </a:r>
                <a:r>
                  <a:rPr lang="en-US" sz="2000" b="1" kern="0" dirty="0" smtClean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Arial Black"/>
                  </a:rPr>
                  <a:t>8</a:t>
                </a:r>
                <a:r>
                  <a:rPr lang="ru-RU" sz="2000" b="1" kern="0" dirty="0" smtClean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Arial Black"/>
                  </a:rPr>
                  <a:t>-ми </a:t>
                </a:r>
                <a:r>
                  <a:rPr lang="ru-RU" sz="2000" b="1" kern="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Arial Black"/>
                  </a:rPr>
                  <a:t>участников</a:t>
                </a:r>
                <a:endParaRPr lang="en-US" sz="2000" b="1" kern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 Black"/>
                </a:endParaRPr>
              </a:p>
            </p:txBody>
          </p:sp>
          <p:sp>
            <p:nvSpPr>
              <p:cNvPr id="47" name="Google Shape;48;p1"/>
              <p:cNvSpPr txBox="1">
                <a:spLocks/>
              </p:cNvSpPr>
              <p:nvPr/>
            </p:nvSpPr>
            <p:spPr>
              <a:xfrm>
                <a:off x="6405674" y="2400844"/>
                <a:ext cx="1876417" cy="5642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Arial"/>
                  <a:buNone/>
                  <a:defRPr sz="52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defTabSz="1219170">
                  <a:lnSpc>
                    <a:spcPts val="2200"/>
                  </a:lnSpc>
                  <a:buClr>
                    <a:srgbClr val="000000"/>
                  </a:buClr>
                  <a:defRPr/>
                </a:pPr>
                <a:r>
                  <a:rPr lang="ru-RU" sz="2000" b="1" kern="0" dirty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Arial Black"/>
                  </a:rPr>
                  <a:t>Возраст участников:</a:t>
                </a:r>
                <a:endParaRPr lang="en-US" sz="2000" b="1" kern="0" dirty="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ial Black"/>
                </a:endParaRPr>
              </a:p>
            </p:txBody>
          </p:sp>
        </p:grpSp>
      </p:grpSp>
      <p:sp>
        <p:nvSpPr>
          <p:cNvPr id="50" name="Скругленный прямоугольник 15">
            <a:extLst>
              <a:ext uri="{FF2B5EF4-FFF2-40B4-BE49-F238E27FC236}">
                <a16:creationId xmlns="" xmlns:a16="http://schemas.microsoft.com/office/drawing/2014/main" id="{31D692BC-64FF-4100-AD07-53CD53EA8FA3}"/>
              </a:ext>
            </a:extLst>
          </p:cNvPr>
          <p:cNvSpPr/>
          <p:nvPr/>
        </p:nvSpPr>
        <p:spPr>
          <a:xfrm>
            <a:off x="431158" y="1310776"/>
            <a:ext cx="2710348" cy="366383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кругленный прямоугольник 15">
            <a:extLst>
              <a:ext uri="{FF2B5EF4-FFF2-40B4-BE49-F238E27FC236}">
                <a16:creationId xmlns="" xmlns:a16="http://schemas.microsoft.com/office/drawing/2014/main" id="{31D692BC-64FF-4100-AD07-53CD53EA8FA3}"/>
              </a:ext>
            </a:extLst>
          </p:cNvPr>
          <p:cNvSpPr/>
          <p:nvPr/>
        </p:nvSpPr>
        <p:spPr>
          <a:xfrm>
            <a:off x="3290444" y="1310776"/>
            <a:ext cx="2710348" cy="366383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кругленный прямоугольник 15">
            <a:extLst>
              <a:ext uri="{FF2B5EF4-FFF2-40B4-BE49-F238E27FC236}">
                <a16:creationId xmlns="" xmlns:a16="http://schemas.microsoft.com/office/drawing/2014/main" id="{31D692BC-64FF-4100-AD07-53CD53EA8FA3}"/>
              </a:ext>
            </a:extLst>
          </p:cNvPr>
          <p:cNvSpPr/>
          <p:nvPr/>
        </p:nvSpPr>
        <p:spPr>
          <a:xfrm>
            <a:off x="6141115" y="1310776"/>
            <a:ext cx="2710348" cy="366383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95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/>
          <p:nvPr/>
        </p:nvGrpSpPr>
        <p:grpSpPr>
          <a:xfrm>
            <a:off x="0" y="541445"/>
            <a:ext cx="6356137" cy="3736539"/>
            <a:chOff x="0" y="486853"/>
            <a:chExt cx="6356137" cy="3736539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86853"/>
              <a:ext cx="6356137" cy="3736539"/>
            </a:xfrm>
            <a:prstGeom prst="rect">
              <a:avLst/>
            </a:prstGeom>
          </p:spPr>
        </p:pic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xmlns="" id="{1084C319-C2A6-5147-9FC8-6FC74FD37E78}"/>
                </a:ext>
              </a:extLst>
            </p:cNvPr>
            <p:cNvSpPr/>
            <p:nvPr/>
          </p:nvSpPr>
          <p:spPr>
            <a:xfrm>
              <a:off x="1529227" y="1526873"/>
              <a:ext cx="1311237" cy="553998"/>
            </a:xfrm>
            <a:prstGeom prst="rect">
              <a:avLst/>
            </a:prstGeom>
          </p:spPr>
          <p:txBody>
            <a:bodyPr wrap="square" lIns="36000" tIns="36000" rIns="36000" bIns="36000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ru-RU" sz="1000" b="1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Открытие:</a:t>
              </a:r>
              <a:r>
                <a:rPr lang="ru-RU" sz="1000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ru-RU" sz="1000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sz="1000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мы изучаем новые навыки и идеи.</a:t>
              </a:r>
              <a:endParaRPr lang="ru-RU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xmlns="" id="{1084C319-C2A6-5147-9FC8-6FC74FD37E78}"/>
                </a:ext>
              </a:extLst>
            </p:cNvPr>
            <p:cNvSpPr/>
            <p:nvPr/>
          </p:nvSpPr>
          <p:spPr>
            <a:xfrm>
              <a:off x="324871" y="2457422"/>
              <a:ext cx="1236217" cy="1015663"/>
            </a:xfrm>
            <a:prstGeom prst="rect">
              <a:avLst/>
            </a:prstGeom>
          </p:spPr>
          <p:txBody>
            <a:bodyPr wrap="square" lIns="36000" tIns="36000" rIns="36000" bIns="36000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ru-RU" sz="1000" b="1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Инклюзивность</a:t>
              </a:r>
              <a:r>
                <a:rPr lang="ru-RU" sz="10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:</a:t>
              </a:r>
              <a:r>
                <a:rPr lang="ru-RU" sz="1000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ru-RU" sz="1000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sz="1000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мы уважаем друг друга и спокойно относимся к различиям между нами.</a:t>
              </a:r>
              <a:endParaRPr lang="ru-RU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xmlns="" id="{1084C319-C2A6-5147-9FC8-6FC74FD37E78}"/>
                </a:ext>
              </a:extLst>
            </p:cNvPr>
            <p:cNvSpPr/>
            <p:nvPr/>
          </p:nvSpPr>
          <p:spPr>
            <a:xfrm>
              <a:off x="3260077" y="1618000"/>
              <a:ext cx="1138012" cy="861774"/>
            </a:xfrm>
            <a:prstGeom prst="rect">
              <a:avLst/>
            </a:prstGeom>
          </p:spPr>
          <p:txBody>
            <a:bodyPr wrap="square" lIns="36000" tIns="36000" rIns="36000" bIns="36000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ru-RU" sz="10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Инновация:</a:t>
              </a:r>
              <a:r>
                <a:rPr lang="ru-RU" sz="10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ru-RU" sz="10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sz="10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мы решаем проблемы творчески и с упорством.</a:t>
              </a:r>
            </a:p>
          </p:txBody>
        </p:sp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xmlns="" id="{1084C319-C2A6-5147-9FC8-6FC74FD37E78}"/>
                </a:ext>
              </a:extLst>
            </p:cNvPr>
            <p:cNvSpPr/>
            <p:nvPr/>
          </p:nvSpPr>
          <p:spPr>
            <a:xfrm>
              <a:off x="2229637" y="2874398"/>
              <a:ext cx="1155007" cy="1015663"/>
            </a:xfrm>
            <a:prstGeom prst="rect">
              <a:avLst/>
            </a:prstGeom>
          </p:spPr>
          <p:txBody>
            <a:bodyPr wrap="square" lIns="36000" tIns="36000" rIns="36000" bIns="36000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ru-RU" sz="10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Слаженная коллективная работа:</a:t>
              </a:r>
              <a:r>
                <a:rPr lang="ru-RU" sz="10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ru-RU" sz="10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sz="10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работая сообща, мы добиваемся большего.</a:t>
              </a:r>
            </a:p>
          </p:txBody>
        </p:sp>
        <p:sp>
          <p:nvSpPr>
            <p:cNvPr id="15" name="Rectangle 6">
              <a:extLst>
                <a:ext uri="{FF2B5EF4-FFF2-40B4-BE49-F238E27FC236}">
                  <a16:creationId xmlns:a16="http://schemas.microsoft.com/office/drawing/2014/main" xmlns="" id="{1084C319-C2A6-5147-9FC8-6FC74FD37E78}"/>
                </a:ext>
              </a:extLst>
            </p:cNvPr>
            <p:cNvSpPr/>
            <p:nvPr/>
          </p:nvSpPr>
          <p:spPr>
            <a:xfrm>
              <a:off x="4779640" y="859165"/>
              <a:ext cx="1245847" cy="1169551"/>
            </a:xfrm>
            <a:prstGeom prst="rect">
              <a:avLst/>
            </a:prstGeom>
          </p:spPr>
          <p:txBody>
            <a:bodyPr wrap="square" lIns="36000" tIns="36000" rIns="36000" bIns="36000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ru-RU" sz="10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Последствие:</a:t>
              </a:r>
              <a:r>
                <a:rPr lang="ru-RU" sz="1000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ru-RU" sz="1000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sz="1000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мы применяем свои знания, умения и навыки для улучшения окружающего мира.</a:t>
              </a:r>
              <a:endParaRPr lang="ru-RU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6" name="Rectangle 6">
              <a:extLst>
                <a:ext uri="{FF2B5EF4-FFF2-40B4-BE49-F238E27FC236}">
                  <a16:creationId xmlns:a16="http://schemas.microsoft.com/office/drawing/2014/main" xmlns="" id="{1084C319-C2A6-5147-9FC8-6FC74FD37E78}"/>
                </a:ext>
              </a:extLst>
            </p:cNvPr>
            <p:cNvSpPr/>
            <p:nvPr/>
          </p:nvSpPr>
          <p:spPr>
            <a:xfrm>
              <a:off x="4584183" y="2648651"/>
              <a:ext cx="1161525" cy="861774"/>
            </a:xfrm>
            <a:prstGeom prst="rect">
              <a:avLst/>
            </a:prstGeom>
          </p:spPr>
          <p:txBody>
            <a:bodyPr wrap="square" lIns="36000" tIns="36000" rIns="36000" bIns="36000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ru-RU" sz="10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Удовольствие:</a:t>
              </a:r>
              <a:r>
                <a:rPr lang="ru-RU" sz="1000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/>
              </a:r>
              <a:br>
                <a:rPr lang="ru-RU" sz="1000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sz="1000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мы занимаемся своим делом </a:t>
              </a:r>
              <a:br>
                <a:rPr lang="ru-RU" sz="1000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sz="1000" dirty="0" smtClean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с радостью и удовольствием!</a:t>
              </a:r>
              <a:endParaRPr lang="ru-RU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8" name="Заголовок 3"/>
          <p:cNvSpPr txBox="1">
            <a:spLocks/>
          </p:cNvSpPr>
          <p:nvPr/>
        </p:nvSpPr>
        <p:spPr>
          <a:xfrm>
            <a:off x="248496" y="191075"/>
            <a:ext cx="8289236" cy="67344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i="0" kern="1200" cap="none" spc="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1pPr>
          </a:lstStyle>
          <a:p>
            <a:r>
              <a:rPr lang="ru-RU" sz="30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  <a:t>Основные принципы</a:t>
            </a:r>
            <a:endParaRPr lang="en-US" sz="3000" dirty="0" smtClean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  <a:sym typeface="Arial Black"/>
            </a:endParaRPr>
          </a:p>
          <a:p>
            <a:r>
              <a:rPr lang="en-US" sz="3000" i="1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  <a:t>FIRST</a:t>
            </a:r>
            <a:r>
              <a:rPr lang="en-US" baseline="300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®</a:t>
            </a:r>
            <a:endParaRPr lang="ru-RU" sz="30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  <a:sym typeface="Arial Black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F3CDBC94-9B4D-47E9-9AF2-8F158540C157}"/>
              </a:ext>
            </a:extLst>
          </p:cNvPr>
          <p:cNvSpPr/>
          <p:nvPr/>
        </p:nvSpPr>
        <p:spPr>
          <a:xfrm>
            <a:off x="6649561" y="545547"/>
            <a:ext cx="2549677" cy="3395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20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Направление формирующие</a:t>
            </a:r>
            <a:r>
              <a:rPr lang="ru-RU" sz="20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:</a:t>
            </a:r>
          </a:p>
          <a:p>
            <a:pPr>
              <a:spcAft>
                <a:spcPts val="800"/>
              </a:spcAft>
            </a:pPr>
            <a:endParaRPr lang="ru-RU" sz="20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44000" indent="-1440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3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SOFT SKILLS (</a:t>
            </a:r>
            <a:r>
              <a:rPr lang="ru-RU" sz="13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Работа в команде, коммуникация, проектная деятельность </a:t>
            </a:r>
            <a:r>
              <a:rPr lang="ru-RU" sz="13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3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3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sz="13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</a:t>
            </a:r>
            <a:r>
              <a:rPr lang="ru-RU" sz="1300" kern="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д</a:t>
            </a:r>
            <a:r>
              <a:rPr lang="ru-RU" sz="13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.)</a:t>
            </a:r>
          </a:p>
          <a:p>
            <a:pPr marL="144000" indent="-1440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3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HARD SKILLS </a:t>
            </a:r>
            <a:r>
              <a:rPr lang="ru-RU" sz="1300" kern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(Умение работать руками)</a:t>
            </a:r>
          </a:p>
          <a:p>
            <a:pPr marL="457189" indent="-457189">
              <a:buFontTx/>
              <a:buChar char="-"/>
            </a:pPr>
            <a:endParaRPr lang="ru-RU" sz="26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2">
            <a:extLst>
              <a:ext uri="{FF2B5EF4-FFF2-40B4-BE49-F238E27FC236}">
                <a16:creationId xmlns="" xmlns:a16="http://schemas.microsoft.com/office/drawing/2014/main" id="{01B3B6D8-04B1-4244-B964-4600892157EA}"/>
              </a:ext>
            </a:extLst>
          </p:cNvPr>
          <p:cNvCxnSpPr/>
          <p:nvPr/>
        </p:nvCxnSpPr>
        <p:spPr>
          <a:xfrm>
            <a:off x="6764625" y="1438687"/>
            <a:ext cx="1840517" cy="0"/>
          </a:xfrm>
          <a:prstGeom prst="line">
            <a:avLst/>
          </a:prstGeom>
          <a:ln w="22225"/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43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="" xmlns:a16="http://schemas.microsoft.com/office/drawing/2014/main" id="{C9C4C56A-18D1-418D-87E1-ADDA5E0122B4}"/>
              </a:ext>
            </a:extLst>
          </p:cNvPr>
          <p:cNvSpPr txBox="1">
            <a:spLocks/>
          </p:cNvSpPr>
          <p:nvPr/>
        </p:nvSpPr>
        <p:spPr>
          <a:xfrm>
            <a:off x="101286" y="2653063"/>
            <a:ext cx="3672320" cy="480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ru-RU" sz="3000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Поддержка 360</a:t>
            </a:r>
            <a:r>
              <a:rPr lang="en-US" sz="3000" baseline="40000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◦</a:t>
            </a:r>
            <a:endParaRPr lang="da-DK" sz="3000" baseline="40000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193822" y="359809"/>
            <a:ext cx="8695824" cy="1864775"/>
            <a:chOff x="221118" y="339338"/>
            <a:chExt cx="7759891" cy="16640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7777" t="8024" r="1112" b="42346"/>
            <a:stretch/>
          </p:blipFill>
          <p:spPr>
            <a:xfrm>
              <a:off x="6722609" y="339338"/>
              <a:ext cx="1258400" cy="1664067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7778" t="7903" r="1250" b="41851"/>
            <a:stretch/>
          </p:blipFill>
          <p:spPr>
            <a:xfrm>
              <a:off x="5427065" y="339338"/>
              <a:ext cx="1234763" cy="1664067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848" t="16543" r="37569" b="25062"/>
            <a:stretch/>
          </p:blipFill>
          <p:spPr>
            <a:xfrm>
              <a:off x="2814657" y="339338"/>
              <a:ext cx="1245412" cy="1664067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848" t="16420" r="37360" b="24691"/>
            <a:stretch/>
          </p:blipFill>
          <p:spPr>
            <a:xfrm>
              <a:off x="4120850" y="339338"/>
              <a:ext cx="1245434" cy="1664067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778" t="16543" r="37500" b="24321"/>
            <a:stretch/>
          </p:blipFill>
          <p:spPr>
            <a:xfrm>
              <a:off x="221118" y="339338"/>
              <a:ext cx="1236760" cy="1664067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972" t="16790" r="35625" b="15185"/>
            <a:stretch/>
          </p:blipFill>
          <p:spPr>
            <a:xfrm>
              <a:off x="1518659" y="339338"/>
              <a:ext cx="1235217" cy="1664069"/>
            </a:xfrm>
            <a:prstGeom prst="rect">
              <a:avLst/>
            </a:prstGeom>
          </p:spPr>
        </p:pic>
      </p:grpSp>
      <p:sp>
        <p:nvSpPr>
          <p:cNvPr id="28" name="Rectangle 6">
            <a:extLst>
              <a:ext uri="{FF2B5EF4-FFF2-40B4-BE49-F238E27FC236}">
                <a16:creationId xmlns:a16="http://schemas.microsoft.com/office/drawing/2014/main" xmlns="" id="{1084C319-C2A6-5147-9FC8-6FC74FD37E78}"/>
              </a:ext>
            </a:extLst>
          </p:cNvPr>
          <p:cNvSpPr/>
          <p:nvPr/>
        </p:nvSpPr>
        <p:spPr>
          <a:xfrm>
            <a:off x="193822" y="3304504"/>
            <a:ext cx="4195551" cy="661720"/>
          </a:xfrm>
          <a:prstGeom prst="rect">
            <a:avLst/>
          </a:prstGeom>
        </p:spPr>
        <p:txBody>
          <a:bodyPr wrap="square" lIns="36000">
            <a:spAutoFit/>
          </a:bodyPr>
          <a:lstStyle/>
          <a:p>
            <a:pPr marL="144000" indent="-1440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Структурированные книги педагога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44000" indent="-1440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Метапредметная</a:t>
            </a: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направленность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243312" y="3304504"/>
            <a:ext cx="4757388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Участие </a:t>
            </a: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всех учеников во всей программе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44000" indent="-1440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Низкий порог сложности для новичков, большие возможности для роста навыков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96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>
            <a:extLst>
              <a:ext uri="{FF2B5EF4-FFF2-40B4-BE49-F238E27FC236}">
                <a16:creationId xmlns="" xmlns:a16="http://schemas.microsoft.com/office/drawing/2014/main" id="{C514CF30-D8ED-4491-90B2-6F593C0473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20" y="2509839"/>
            <a:ext cx="1717817" cy="1717816"/>
          </a:xfrm>
          <a:prstGeom prst="rect">
            <a:avLst/>
          </a:prstGeom>
        </p:spPr>
      </p:pic>
      <p:pic>
        <p:nvPicPr>
          <p:cNvPr id="26" name="Picture 8" descr="FIRST LEGO League Discover box | The Brothers Brick | The Brothers ...">
            <a:extLst>
              <a:ext uri="{FF2B5EF4-FFF2-40B4-BE49-F238E27FC236}">
                <a16:creationId xmlns="" xmlns:a16="http://schemas.microsoft.com/office/drawing/2014/main" id="{000C715A-3F47-4B12-B774-429CFC7B7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0007" y="1937795"/>
            <a:ext cx="2078942" cy="137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xmlns="" id="{1084C319-C2A6-5147-9FC8-6FC74FD37E78}"/>
              </a:ext>
            </a:extLst>
          </p:cNvPr>
          <p:cNvSpPr/>
          <p:nvPr/>
        </p:nvSpPr>
        <p:spPr>
          <a:xfrm>
            <a:off x="147520" y="1265457"/>
            <a:ext cx="5537170" cy="646331"/>
          </a:xfrm>
          <a:prstGeom prst="rect">
            <a:avLst/>
          </a:prstGeom>
        </p:spPr>
        <p:txBody>
          <a:bodyPr wrap="square" lIns="36000">
            <a:spAutoFit/>
          </a:bodyPr>
          <a:lstStyle/>
          <a:p>
            <a:r>
              <a:rPr lang="en-US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</a:t>
            </a:r>
            <a:r>
              <a:rPr lang="ru-RU" sz="1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соревновательное 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направление знакомит детей в возрасте 4-6 лет с миром науки, инженерии и STEAM в игровой форме, и развивает природное любопытство и привычку учиться.</a:t>
            </a:r>
            <a:endParaRPr lang="en-US" sz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1" t="974" r="10355" b="2638"/>
          <a:stretch/>
        </p:blipFill>
        <p:spPr>
          <a:xfrm>
            <a:off x="6077394" y="670954"/>
            <a:ext cx="3067226" cy="4487899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4457535" y="1928219"/>
            <a:ext cx="1491985" cy="1348695"/>
            <a:chOff x="4579395" y="1652189"/>
            <a:chExt cx="1491985" cy="1348695"/>
          </a:xfrm>
        </p:grpSpPr>
        <p:pic>
          <p:nvPicPr>
            <p:cNvPr id="8" name="Picture 2" descr="https://static.tildacdn.com/tild3336-6233-4237-b064-353530303065/Discover_More_Box.jpg">
              <a:extLst>
                <a:ext uri="{FF2B5EF4-FFF2-40B4-BE49-F238E27FC236}">
                  <a16:creationId xmlns="" xmlns:a16="http://schemas.microsoft.com/office/drawing/2014/main" id="{3D6C1FF0-7D96-44B6-9F7B-05A03570FC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448" r="30838" b="45112"/>
            <a:stretch/>
          </p:blipFill>
          <p:spPr bwMode="auto">
            <a:xfrm>
              <a:off x="4579395" y="1652189"/>
              <a:ext cx="985242" cy="887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Google Shape;48;p1"/>
            <p:cNvSpPr txBox="1">
              <a:spLocks/>
            </p:cNvSpPr>
            <p:nvPr/>
          </p:nvSpPr>
          <p:spPr>
            <a:xfrm>
              <a:off x="5014002" y="1985221"/>
              <a:ext cx="1057378" cy="10156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000000"/>
                </a:buClr>
                <a:defRPr/>
              </a:pPr>
              <a:r>
                <a:rPr lang="ru-RU" sz="4400" b="1" kern="0" dirty="0" smtClean="0">
                  <a:solidFill>
                    <a:srgbClr val="662C9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  <a:sym typeface="Arial Black"/>
                </a:rPr>
                <a:t>х4</a:t>
              </a:r>
              <a:r>
                <a:rPr lang="ru-RU" sz="6600" b="1" kern="0" dirty="0" smtClean="0">
                  <a:solidFill>
                    <a:srgbClr val="FF0000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  <a:sym typeface="Arial Black"/>
                </a:rPr>
                <a:t> </a:t>
              </a:r>
              <a:endParaRPr lang="en-US" sz="6600" b="1" i="1" kern="0" dirty="0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72" t="16790" r="35625" b="15185"/>
          <a:stretch/>
        </p:blipFill>
        <p:spPr>
          <a:xfrm>
            <a:off x="4657776" y="3347292"/>
            <a:ext cx="1223504" cy="16482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778" t="16543" r="37500" b="24321"/>
          <a:stretch/>
        </p:blipFill>
        <p:spPr>
          <a:xfrm>
            <a:off x="3337915" y="3351639"/>
            <a:ext cx="1221804" cy="16439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8" name="Заголовок 3"/>
          <p:cNvSpPr txBox="1">
            <a:spLocks/>
          </p:cNvSpPr>
          <p:nvPr/>
        </p:nvSpPr>
        <p:spPr>
          <a:xfrm>
            <a:off x="147520" y="670665"/>
            <a:ext cx="8289236" cy="67344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i="0" kern="1200" cap="none" spc="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sz="3000" i="1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  <a:t>FIRST</a:t>
            </a:r>
            <a:r>
              <a:rPr lang="en-US" baseline="300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®</a:t>
            </a:r>
            <a:r>
              <a:rPr lang="en-US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  <a:t> </a:t>
            </a:r>
            <a:r>
              <a:rPr lang="en-US" sz="30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  <a:t>LEGO</a:t>
            </a:r>
            <a:r>
              <a:rPr lang="en-US" baseline="300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®</a:t>
            </a:r>
            <a:r>
              <a:rPr lang="en-US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  <a:t> </a:t>
            </a:r>
            <a:r>
              <a:rPr lang="en-US" sz="3000" dirty="0" smtClean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Arial Black"/>
              </a:rPr>
              <a:t>League </a:t>
            </a:r>
            <a:r>
              <a:rPr lang="en-US" sz="28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Discover</a:t>
            </a:r>
          </a:p>
        </p:txBody>
      </p:sp>
    </p:spTree>
    <p:extLst>
      <p:ext uri="{BB962C8B-B14F-4D97-AF65-F5344CB8AC3E}">
        <p14:creationId xmlns:p14="http://schemas.microsoft.com/office/powerpoint/2010/main" val="106116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7222" t="15396" r="48413" b="7566"/>
          <a:stretch/>
        </p:blipFill>
        <p:spPr>
          <a:xfrm>
            <a:off x="1224569" y="129654"/>
            <a:ext cx="3312374" cy="417680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0" h="3175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4047" t="19489" r="33573" b="6156"/>
          <a:stretch/>
        </p:blipFill>
        <p:spPr>
          <a:xfrm>
            <a:off x="4806915" y="129654"/>
            <a:ext cx="3233599" cy="417680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0" h="3175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2764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332997" y="188856"/>
            <a:ext cx="6344148" cy="4110456"/>
            <a:chOff x="1332997" y="188856"/>
            <a:chExt cx="6344148" cy="411045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3"/>
            <a:srcRect l="17223" t="17372" r="16837" b="6674"/>
            <a:stretch/>
          </p:blipFill>
          <p:spPr>
            <a:xfrm>
              <a:off x="1332997" y="188856"/>
              <a:ext cx="6344148" cy="411045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10" name="Прямоугольник 9"/>
            <p:cNvSpPr/>
            <p:nvPr/>
          </p:nvSpPr>
          <p:spPr>
            <a:xfrm>
              <a:off x="4606694" y="188856"/>
              <a:ext cx="205235" cy="4110456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  <a:alpha val="18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09379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1DB571B2A3F2438EA9F411053F828A" ma:contentTypeVersion="12" ma:contentTypeDescription="Create a new document." ma:contentTypeScope="" ma:versionID="401680aa141ed3c134e1453b248656ed">
  <xsd:schema xmlns:xsd="http://www.w3.org/2001/XMLSchema" xmlns:xs="http://www.w3.org/2001/XMLSchema" xmlns:p="http://schemas.microsoft.com/office/2006/metadata/properties" xmlns:ns2="7caf78fb-f71c-4a6f-8d9d-8e46613456e0" xmlns:ns3="48f12688-8fd6-47b2-a22c-5b60723771af" targetNamespace="http://schemas.microsoft.com/office/2006/metadata/properties" ma:root="true" ma:fieldsID="e1afc5e3c2d5c78ee5aae0f02f579ed5" ns2:_="" ns3:_="">
    <xsd:import namespace="7caf78fb-f71c-4a6f-8d9d-8e46613456e0"/>
    <xsd:import namespace="48f12688-8fd6-47b2-a22c-5b60723771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af78fb-f71c-4a6f-8d9d-8e46613456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f12688-8fd6-47b2-a22c-5b60723771a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705035-9813-4D5C-9947-3EAD7993E1F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B1B804F-E2EE-469E-A78C-66115E200110}">
  <ds:schemaRefs>
    <ds:schemaRef ds:uri="7caf78fb-f71c-4a6f-8d9d-8e46613456e0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48f12688-8fd6-47b2-a22c-5b60723771af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97C38A7-59D1-4317-92B0-B40E5805A2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af78fb-f71c-4a6f-8d9d-8e46613456e0"/>
    <ds:schemaRef ds:uri="48f12688-8fd6-47b2-a22c-5b60723771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313</TotalTime>
  <Words>372</Words>
  <Application>Microsoft Office PowerPoint</Application>
  <PresentationFormat>Экран (16:9)</PresentationFormat>
  <Paragraphs>97</Paragraphs>
  <Slides>23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Arial</vt:lpstr>
      <vt:lpstr>Arial Black</vt:lpstr>
      <vt:lpstr>Calibri</vt:lpstr>
      <vt:lpstr>Helvetica Neue</vt:lpstr>
      <vt:lpstr>HelveticaNeueCyr</vt:lpstr>
      <vt:lpstr>Roboto</vt:lpstr>
      <vt:lpstr>Roboto Medium</vt:lpstr>
      <vt:lpstr>Wingdings</vt:lpstr>
      <vt:lpstr>Essential</vt:lpstr>
      <vt:lpstr>Международные соревнования FIRST ® Lego® League в России и Казахстане</vt:lpstr>
      <vt:lpstr>FIRST® LEGO® League в цифрах</vt:lpstr>
      <vt:lpstr>FIRST® LEGO® League  перспективы и возможности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Приглашаем вас на  Национальный чемпионат по робототехнике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Stutt</dc:creator>
  <cp:lastModifiedBy>ADMIN</cp:lastModifiedBy>
  <cp:revision>118</cp:revision>
  <dcterms:created xsi:type="dcterms:W3CDTF">2017-02-15T18:38:39Z</dcterms:created>
  <dcterms:modified xsi:type="dcterms:W3CDTF">2021-11-23T09:12:46Z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0x010100741DB571B2A3F2438EA9F411053F828A</vt:lpwstr>
  </property>
</Properties>
</file>