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66" r:id="rId3"/>
    <p:sldId id="262" r:id="rId4"/>
    <p:sldId id="296" r:id="rId5"/>
    <p:sldId id="283" r:id="rId6"/>
    <p:sldId id="289" r:id="rId7"/>
    <p:sldId id="309" r:id="rId8"/>
    <p:sldId id="304" r:id="rId9"/>
    <p:sldId id="300" r:id="rId10"/>
    <p:sldId id="301" r:id="rId11"/>
    <p:sldId id="302" r:id="rId12"/>
    <p:sldId id="298" r:id="rId13"/>
    <p:sldId id="303" r:id="rId14"/>
    <p:sldId id="288" r:id="rId15"/>
    <p:sldId id="290" r:id="rId16"/>
    <p:sldId id="291" r:id="rId17"/>
    <p:sldId id="292" r:id="rId18"/>
    <p:sldId id="308" r:id="rId19"/>
    <p:sldId id="279" r:id="rId20"/>
    <p:sldId id="261" r:id="rId21"/>
    <p:sldId id="263" r:id="rId22"/>
    <p:sldId id="311" r:id="rId23"/>
    <p:sldId id="307" r:id="rId24"/>
    <p:sldId id="260" r:id="rId25"/>
    <p:sldId id="317" r:id="rId26"/>
    <p:sldId id="318" r:id="rId27"/>
    <p:sldId id="319" r:id="rId28"/>
    <p:sldId id="320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28698"/>
          </a:xfrm>
        </p:spPr>
        <p:txBody>
          <a:bodyPr>
            <a:normAutofit/>
          </a:bodyPr>
          <a:lstStyle/>
          <a:p>
            <a:r>
              <a:rPr lang="ru-RU" dirty="0" smtClean="0"/>
              <a:t>МОО БЕРЕЗОВСКОГО РАЙОНА КРАСНОЯРСКОГО КРАЯ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Единые требования к формулированию заключений учителя-логопеда  в системе взаимосвязи </a:t>
            </a:r>
            <a:r>
              <a:rPr lang="ru-RU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ППк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ПМПК</a:t>
            </a:r>
          </a:p>
          <a:p>
            <a:pPr algn="ctr">
              <a:buNone/>
            </a:pPr>
            <a:r>
              <a:rPr lang="ru-RU" sz="4800" dirty="0" smtClean="0"/>
              <a:t>Учитель- логопед</a:t>
            </a:r>
          </a:p>
          <a:p>
            <a:pPr algn="ctr">
              <a:buNone/>
            </a:pPr>
            <a:r>
              <a:rPr lang="ru-RU" sz="4800" dirty="0" smtClean="0"/>
              <a:t>СТОРОЖЕВА Е.И.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ЛУО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5129234"/>
          </a:xfrm>
        </p:spPr>
        <p:txBody>
          <a:bodyPr>
            <a:normAutofit fontScale="77500" lnSpcReduction="2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Общая характеристика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Трудности: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.Словесно-логических операций.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Низкая работоспособность.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Замедленное восприятие.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Бедный словарный запас.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Слабо развиты все виды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памяти.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Быстрая утомляемость.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Интеллектуальное напряжение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вызывает усталость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Методы и приёмы работы:</a:t>
            </a:r>
          </a:p>
          <a:p>
            <a:r>
              <a:rPr lang="ru-RU" dirty="0" smtClean="0"/>
              <a:t>1. Алгоритмизация устного и письменного высказывания, навыков лексического</a:t>
            </a:r>
          </a:p>
          <a:p>
            <a:pPr>
              <a:buNone/>
            </a:pPr>
            <a:r>
              <a:rPr lang="ru-RU" dirty="0" smtClean="0"/>
              <a:t>наполнения и грамматического</a:t>
            </a:r>
          </a:p>
          <a:p>
            <a:pPr>
              <a:buNone/>
            </a:pPr>
            <a:r>
              <a:rPr lang="ru-RU" dirty="0" smtClean="0"/>
              <a:t>конструирования.</a:t>
            </a:r>
          </a:p>
          <a:p>
            <a:r>
              <a:rPr lang="ru-RU" dirty="0" smtClean="0"/>
              <a:t> Дробная подача материала. Пошаговые инструкции.</a:t>
            </a:r>
          </a:p>
          <a:p>
            <a:r>
              <a:rPr lang="ru-RU" dirty="0" smtClean="0"/>
              <a:t> От простого к сложному.</a:t>
            </a:r>
          </a:p>
          <a:p>
            <a:r>
              <a:rPr lang="ru-RU" dirty="0" smtClean="0"/>
              <a:t> Создание иллюстрированного словаря.</a:t>
            </a:r>
          </a:p>
          <a:p>
            <a:r>
              <a:rPr lang="ru-RU" dirty="0" smtClean="0"/>
              <a:t>Опорные схемы, таблицы.</a:t>
            </a:r>
          </a:p>
          <a:p>
            <a:r>
              <a:rPr lang="ru-RU" dirty="0" smtClean="0"/>
              <a:t> Динамические паузы, переключение.</a:t>
            </a:r>
          </a:p>
          <a:p>
            <a:r>
              <a:rPr lang="ru-RU" dirty="0" smtClean="0"/>
              <a:t>Самостоятельные работы в виде теста с короткими вопросами-ответами.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56528" cy="9143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РАСТРОЙСТВО ПОВЕДЕНИЯ И ОБЩЕНИЯ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Общая характеристика:</a:t>
            </a:r>
          </a:p>
          <a:p>
            <a:r>
              <a:rPr lang="ru-RU" dirty="0" smtClean="0"/>
              <a:t> разнородная группа, в т.ч.</a:t>
            </a:r>
          </a:p>
          <a:p>
            <a:pPr>
              <a:buNone/>
            </a:pPr>
            <a:r>
              <a:rPr lang="ru-RU" dirty="0" smtClean="0"/>
              <a:t>расстройство </a:t>
            </a:r>
            <a:r>
              <a:rPr lang="ru-RU" dirty="0" err="1" smtClean="0"/>
              <a:t>аутического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спектра (РАС) и синдром</a:t>
            </a:r>
          </a:p>
          <a:p>
            <a:pPr>
              <a:buNone/>
            </a:pPr>
            <a:r>
              <a:rPr lang="ru-RU" dirty="0" smtClean="0"/>
              <a:t>дефицита внимания и</a:t>
            </a:r>
          </a:p>
          <a:p>
            <a:pPr>
              <a:buNone/>
            </a:pPr>
            <a:r>
              <a:rPr lang="ru-RU" dirty="0" err="1" smtClean="0"/>
              <a:t>гиперактивности</a:t>
            </a:r>
            <a:r>
              <a:rPr lang="ru-RU" dirty="0" smtClean="0"/>
              <a:t> (СДВГ)</a:t>
            </a:r>
          </a:p>
          <a:p>
            <a:r>
              <a:rPr lang="ru-RU" dirty="0" smtClean="0"/>
              <a:t> психологические</a:t>
            </a:r>
          </a:p>
          <a:p>
            <a:pPr>
              <a:buNone/>
            </a:pPr>
            <a:r>
              <a:rPr lang="ru-RU" dirty="0" smtClean="0"/>
              <a:t>особенности ведут к</a:t>
            </a:r>
          </a:p>
          <a:p>
            <a:pPr>
              <a:buNone/>
            </a:pPr>
            <a:r>
              <a:rPr lang="ru-RU" dirty="0" smtClean="0"/>
              <a:t>нарушению развития</a:t>
            </a:r>
          </a:p>
          <a:p>
            <a:pPr>
              <a:buNone/>
            </a:pPr>
            <a:r>
              <a:rPr lang="ru-RU" dirty="0" smtClean="0"/>
              <a:t>средств коммуникации и</a:t>
            </a:r>
          </a:p>
          <a:p>
            <a:pPr>
              <a:buNone/>
            </a:pPr>
            <a:r>
              <a:rPr lang="ru-RU" dirty="0" smtClean="0"/>
              <a:t>социальных навыков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Восприятие – дезорганизовано.</a:t>
            </a:r>
          </a:p>
          <a:p>
            <a:r>
              <a:rPr lang="ru-RU" dirty="0" smtClean="0"/>
              <a:t>Мышление – не понимают подтекста,</a:t>
            </a:r>
          </a:p>
          <a:p>
            <a:r>
              <a:rPr lang="ru-RU" dirty="0" smtClean="0"/>
              <a:t>осмысление с одного ракурса, зависит от состояния (цикла).</a:t>
            </a:r>
          </a:p>
          <a:p>
            <a:r>
              <a:rPr lang="ru-RU" dirty="0" smtClean="0"/>
              <a:t>Речь – богатая лексика, но мало используется; затруднения с диалогами; говорят, не слушая других.</a:t>
            </a:r>
          </a:p>
          <a:p>
            <a:r>
              <a:rPr lang="ru-RU" dirty="0" smtClean="0"/>
              <a:t>Память – снижена, механическая.</a:t>
            </a:r>
          </a:p>
          <a:p>
            <a:r>
              <a:rPr lang="ru-RU" dirty="0" smtClean="0"/>
              <a:t>Внимание – развитое непроизвольное.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357298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Адаптация работы с текстом в соответствии с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особенностями восприятия обучающихся с разными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видами нозологии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4741750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Нарушение зрения 2.1, 2.2 – уменьшение объёма самостоятельно читаемых произведений, увеличение доли слушания. Смещение формы выполнения заданий с письменной на устную (с аудиозаписью ответа).</a:t>
            </a:r>
          </a:p>
          <a:p>
            <a:r>
              <a:rPr lang="ru-RU" sz="2000" dirty="0" smtClean="0"/>
              <a:t>Нарушение слуха 4.1, 4.2 – уменьшение доли чтения вслух, к чтению про себя. Изменение формы выполнения заданий с устной на письменную.</a:t>
            </a:r>
          </a:p>
          <a:p>
            <a:r>
              <a:rPr lang="ru-RU" sz="2000" dirty="0" smtClean="0"/>
              <a:t>ТНР 5.1, 5.2 – внимание к </a:t>
            </a:r>
            <a:r>
              <a:rPr lang="ru-RU" sz="2000" dirty="0" err="1" smtClean="0"/>
              <a:t>звукопроизносительной</a:t>
            </a:r>
            <a:r>
              <a:rPr lang="ru-RU" sz="2000" dirty="0" smtClean="0"/>
              <a:t> стороне речи. </a:t>
            </a:r>
            <a:r>
              <a:rPr lang="ru-RU" sz="2000" dirty="0" err="1" smtClean="0"/>
              <a:t>Ежеурочная</a:t>
            </a:r>
            <a:r>
              <a:rPr lang="ru-RU" sz="2000" dirty="0" smtClean="0"/>
              <a:t> словарная работа. Алгоритм письменного и устного высказывания.</a:t>
            </a:r>
          </a:p>
          <a:p>
            <a:r>
              <a:rPr lang="ru-RU" sz="2000" dirty="0" smtClean="0"/>
              <a:t>НОДА 6.1, 6.2 – уменьшение объёма самостоятельно читаемых произведений, выбор в пользу более коротких и доступных по содержанию. Лаконичность письменных ответов. Алгоритм устного высказывания. Использование шаблонов, форм, таблиц, тестов.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Адаптация работы с текстом в соответствии с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особенностями восприятия обучающихся с разными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видами нозологии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16662"/>
          </a:xfrm>
        </p:spPr>
        <p:txBody>
          <a:bodyPr>
            <a:normAutofit fontScale="62500" lnSpcReduction="20000"/>
          </a:bodyPr>
          <a:lstStyle/>
          <a:p>
            <a:r>
              <a:rPr lang="ru-RU" sz="4200" dirty="0" smtClean="0"/>
              <a:t>ЗПР 7.1, 7.2 – предварительная словарная работа, постановка задачи чтения фрагмента. Чтение с комментированием. Большие тексты дробятся на части, работа над пониманием с опорой на иллюстрации, план текста, выделение ключевых слов. Алгоритм письменного и устного высказывания.</a:t>
            </a:r>
          </a:p>
          <a:p>
            <a:r>
              <a:rPr lang="ru-RU" sz="4200" dirty="0" smtClean="0"/>
              <a:t>РАС 8.1, 8.2 – отбор произведений с преимущественно правдоподобным содержанием. Сравнение текстов художественных и нехудожественных по одной тематике. Стимулирование творчества. Создание ощущения личной значимости читаемого произведения.</a:t>
            </a:r>
          </a:p>
          <a:p>
            <a:r>
              <a:rPr lang="ru-RU" sz="4200" dirty="0" smtClean="0"/>
              <a:t>Предметные умения</a:t>
            </a:r>
          </a:p>
          <a:p>
            <a:r>
              <a:rPr lang="ru-RU" sz="4200" dirty="0" smtClean="0"/>
              <a:t>•Понимать заглавие произведения.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56528" cy="1057260"/>
          </a:xfrm>
        </p:spPr>
        <p:txBody>
          <a:bodyPr>
            <a:noAutofit/>
          </a:bodyPr>
          <a:lstStyle/>
          <a:p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b="1" dirty="0" smtClean="0">
                <a:solidFill>
                  <a:schemeClr val="tx1"/>
                </a:solidFill>
              </a:rPr>
              <a:t>ДИСГРАФИЯ  (РУССКИЙ ЯЗЫК) РАЗДЕЛ </a:t>
            </a:r>
            <a:br>
              <a:rPr lang="ru-RU" sz="2400" b="1" dirty="0" smtClean="0">
                <a:solidFill>
                  <a:schemeClr val="tx1"/>
                </a:solidFill>
              </a:rPr>
            </a:br>
            <a:r>
              <a:rPr lang="ru-RU" sz="2400" dirty="0" smtClean="0"/>
              <a:t>« </a:t>
            </a:r>
            <a:r>
              <a:rPr lang="ru-RU" sz="2400" b="1" dirty="0" smtClean="0">
                <a:solidFill>
                  <a:schemeClr val="tx1"/>
                </a:solidFill>
              </a:rPr>
              <a:t>РАЗВИТИЕ РЕЧИ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начальной школе работа по развитию речи строится по следующим направлениям:</a:t>
            </a:r>
          </a:p>
          <a:p>
            <a:r>
              <a:rPr lang="ru-RU" dirty="0" smtClean="0"/>
              <a:t>- работа над звуковой стороной речи;</a:t>
            </a:r>
          </a:p>
          <a:p>
            <a:r>
              <a:rPr lang="ru-RU" dirty="0" smtClean="0"/>
              <a:t>- словарная работа (обогащение, уточнение и активизация словарного запаса);</a:t>
            </a:r>
          </a:p>
          <a:p>
            <a:r>
              <a:rPr lang="ru-RU" dirty="0" smtClean="0"/>
              <a:t>- работа над предложениями и словосочетаниями в плане развития речи;</a:t>
            </a:r>
          </a:p>
          <a:p>
            <a:r>
              <a:rPr lang="ru-RU" dirty="0" smtClean="0"/>
              <a:t>- развитие связной речи.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ОРФОГРАФИЯ</a:t>
            </a:r>
            <a:br>
              <a:rPr lang="ru-RU" dirty="0" smtClean="0"/>
            </a:br>
            <a:r>
              <a:rPr lang="ru-RU" dirty="0" smtClean="0"/>
              <a:t>ОСНОВНЫЕ НАПРАВЛЕНИЯ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1800" dirty="0" smtClean="0"/>
              <a:t>1 класс — освоение умения классифицировать звуки на гласные и</a:t>
            </a:r>
          </a:p>
          <a:p>
            <a:pPr>
              <a:buNone/>
            </a:pPr>
            <a:r>
              <a:rPr lang="ru-RU" sz="1800" dirty="0" smtClean="0"/>
              <a:t>согласные; классификация гласных звуков на ударные и</a:t>
            </a:r>
          </a:p>
          <a:p>
            <a:pPr>
              <a:buNone/>
            </a:pPr>
            <a:r>
              <a:rPr lang="ru-RU" sz="1800" dirty="0" smtClean="0"/>
              <a:t>безударные; изучение орфограмм сильных позиций (границы</a:t>
            </a:r>
          </a:p>
          <a:p>
            <a:pPr>
              <a:buNone/>
            </a:pPr>
            <a:r>
              <a:rPr lang="ru-RU" sz="1800" dirty="0" smtClean="0"/>
              <a:t>предложений, правописание им. собственных, </a:t>
            </a:r>
            <a:r>
              <a:rPr lang="ru-RU" sz="1800" dirty="0" err="1" smtClean="0"/>
              <a:t>жи-ши</a:t>
            </a:r>
            <a:r>
              <a:rPr lang="ru-RU" sz="1800" dirty="0" smtClean="0"/>
              <a:t> и </a:t>
            </a:r>
            <a:r>
              <a:rPr lang="ru-RU" sz="1800" dirty="0" err="1" smtClean="0"/>
              <a:t>же-ше</a:t>
            </a:r>
            <a:r>
              <a:rPr lang="ru-RU" sz="1800" dirty="0" smtClean="0"/>
              <a:t> под</a:t>
            </a:r>
          </a:p>
          <a:p>
            <a:pPr>
              <a:buNone/>
            </a:pPr>
            <a:r>
              <a:rPr lang="ru-RU" sz="1800" dirty="0" smtClean="0"/>
              <a:t>ударением,  правописание слов с непарными согласными “ч, </a:t>
            </a:r>
            <a:r>
              <a:rPr lang="ru-RU" sz="1800" dirty="0" err="1" smtClean="0"/>
              <a:t>щ</a:t>
            </a:r>
            <a:r>
              <a:rPr lang="ru-RU" sz="1800" dirty="0" smtClean="0"/>
              <a:t>, </a:t>
            </a:r>
            <a:r>
              <a:rPr lang="ru-RU" sz="1800" dirty="0" err="1" smtClean="0"/>
              <a:t>ц</a:t>
            </a:r>
            <a:r>
              <a:rPr lang="ru-RU" sz="1800" dirty="0" smtClean="0"/>
              <a:t>”</a:t>
            </a:r>
          </a:p>
          <a:p>
            <a:pPr>
              <a:buNone/>
            </a:pPr>
            <a:r>
              <a:rPr lang="ru-RU" sz="1800" dirty="0" smtClean="0"/>
              <a:t>— </a:t>
            </a:r>
            <a:r>
              <a:rPr lang="ru-RU" sz="1800" dirty="0" err="1" smtClean="0"/>
              <a:t>ча-ща</a:t>
            </a:r>
            <a:r>
              <a:rPr lang="ru-RU" sz="1800" dirty="0" smtClean="0"/>
              <a:t> и </a:t>
            </a:r>
            <a:r>
              <a:rPr lang="ru-RU" sz="1800" dirty="0" err="1" smtClean="0"/>
              <a:t>чу-щу</a:t>
            </a:r>
            <a:r>
              <a:rPr lang="ru-RU" sz="1800" dirty="0" smtClean="0"/>
              <a:t>, </a:t>
            </a:r>
            <a:r>
              <a:rPr lang="ru-RU" sz="1800" dirty="0" err="1" smtClean="0"/>
              <a:t>цы-ци</a:t>
            </a:r>
            <a:r>
              <a:rPr lang="ru-RU" sz="1800" dirty="0" smtClean="0"/>
              <a:t>, </a:t>
            </a:r>
            <a:r>
              <a:rPr lang="ru-RU" sz="1800" dirty="0" err="1" smtClean="0"/>
              <a:t>чк-чн-чт</a:t>
            </a:r>
            <a:r>
              <a:rPr lang="ru-RU" sz="1800" dirty="0" smtClean="0"/>
              <a:t>);</a:t>
            </a:r>
          </a:p>
          <a:p>
            <a:r>
              <a:rPr lang="ru-RU" sz="1800" dirty="0" smtClean="0"/>
              <a:t>2 класс — понятие орфограммы; орфограммы основы</a:t>
            </a:r>
          </a:p>
          <a:p>
            <a:pPr>
              <a:buNone/>
            </a:pPr>
            <a:r>
              <a:rPr lang="ru-RU" sz="1800" dirty="0" smtClean="0"/>
              <a:t>(безударные гласные в корне, приставке, суффиксе; правописание</a:t>
            </a:r>
          </a:p>
          <a:p>
            <a:pPr>
              <a:buNone/>
            </a:pPr>
            <a:r>
              <a:rPr lang="ru-RU" sz="1800" dirty="0" smtClean="0"/>
              <a:t>слов с шипящими в корне);</a:t>
            </a:r>
          </a:p>
          <a:p>
            <a:r>
              <a:rPr lang="ru-RU" sz="1800" dirty="0" smtClean="0"/>
              <a:t>3 класс — орфограммы в окончаниях слов (безударные окончания</a:t>
            </a:r>
          </a:p>
          <a:p>
            <a:pPr>
              <a:buNone/>
            </a:pPr>
            <a:r>
              <a:rPr lang="ru-RU" sz="1800" dirty="0" smtClean="0"/>
              <a:t>существительных и прилагательных, правописание слов с</a:t>
            </a:r>
          </a:p>
          <a:p>
            <a:pPr>
              <a:buNone/>
            </a:pPr>
            <a:r>
              <a:rPr lang="ru-RU" sz="1800" dirty="0" smtClean="0"/>
              <a:t>шипящими на конце, включая глаголы);</a:t>
            </a:r>
          </a:p>
          <a:p>
            <a:pPr>
              <a:buNone/>
            </a:pPr>
            <a:r>
              <a:rPr lang="ru-RU" sz="1800" dirty="0" smtClean="0"/>
              <a:t>4 класс — орфограммы в окончаниях глаголов.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МОРФОЛОГИЯ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 класс — группировка слов по значению;</a:t>
            </a:r>
          </a:p>
          <a:p>
            <a:r>
              <a:rPr lang="ru-RU" dirty="0" smtClean="0"/>
              <a:t>2 класс — формы слова и однокоренные слова, состав слова, вопросы к частям</a:t>
            </a:r>
          </a:p>
          <a:p>
            <a:pPr>
              <a:buNone/>
            </a:pPr>
            <a:r>
              <a:rPr lang="ru-RU" dirty="0" smtClean="0"/>
              <a:t>речи, функция слов в речи;</a:t>
            </a:r>
          </a:p>
          <a:p>
            <a:r>
              <a:rPr lang="ru-RU" dirty="0" smtClean="0"/>
              <a:t>3 класс — морфологические признаки им. существительных, им.прилагательных и глаголов; роль предлога в изменении слова; </a:t>
            </a:r>
          </a:p>
          <a:p>
            <a:pPr>
              <a:buNone/>
            </a:pPr>
            <a:r>
              <a:rPr lang="ru-RU" dirty="0" smtClean="0"/>
              <a:t>  Различие предлога и приставки; правописание окончаний в слабой позиции;</a:t>
            </a:r>
          </a:p>
          <a:p>
            <a:r>
              <a:rPr lang="ru-RU" dirty="0" smtClean="0"/>
              <a:t>4 класс — правописание глаголов.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ФОНЕТИКА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-различение  звуков и букв; </a:t>
            </a:r>
          </a:p>
          <a:p>
            <a:r>
              <a:rPr lang="ru-RU" dirty="0" smtClean="0"/>
              <a:t>-характеристика звуков русского языка (гласные ударные/безударные; согласные твердые/мягкие; парные и непарные твердые и мягкие; звонкие и глухие;</a:t>
            </a:r>
          </a:p>
          <a:p>
            <a:r>
              <a:rPr lang="ru-RU" dirty="0" smtClean="0"/>
              <a:t> -умение пользоваться русским алфавитом на основе знания последовательности букв в нем для упорядочивания слов и поиска необходимой информации в различных словарях и справочниках.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СЛОЖНОСТИ ОВЗ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низкая или сниженная речевая активность</a:t>
            </a:r>
          </a:p>
          <a:p>
            <a:r>
              <a:rPr lang="ru-RU" dirty="0" smtClean="0"/>
              <a:t>‒ нарушение произносительной стороны речи</a:t>
            </a:r>
          </a:p>
          <a:p>
            <a:r>
              <a:rPr lang="ru-RU" dirty="0" smtClean="0"/>
              <a:t>‒ своеобразие восприятия речи</a:t>
            </a:r>
          </a:p>
          <a:p>
            <a:r>
              <a:rPr lang="ru-RU" dirty="0" smtClean="0"/>
              <a:t>‒ бедный лексический запас</a:t>
            </a:r>
          </a:p>
          <a:p>
            <a:r>
              <a:rPr lang="ru-RU" dirty="0" smtClean="0"/>
              <a:t>‒ сложности в сопоставлении графического образа слова и его значения</a:t>
            </a:r>
          </a:p>
          <a:p>
            <a:r>
              <a:rPr lang="ru-RU" dirty="0" smtClean="0"/>
              <a:t>‒ сложности в подборе букв для обозначения звуков на письме</a:t>
            </a:r>
          </a:p>
          <a:p>
            <a:r>
              <a:rPr lang="ru-RU" dirty="0" smtClean="0"/>
              <a:t>‒ сложности в следовании инструкции</a:t>
            </a:r>
          </a:p>
          <a:p>
            <a:r>
              <a:rPr lang="ru-RU" dirty="0" smtClean="0"/>
              <a:t>‒ трудности в определении ударного гласного звука</a:t>
            </a:r>
          </a:p>
          <a:p>
            <a:r>
              <a:rPr lang="ru-RU" dirty="0" smtClean="0"/>
              <a:t>‒ трудности в различении парных согласных звуков на слух</a:t>
            </a:r>
          </a:p>
          <a:p>
            <a:r>
              <a:rPr lang="ru-RU" dirty="0" smtClean="0"/>
              <a:t>‒ механистичность в заучивании правил, трудности в применении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ПРЕДЬЯВЛЕНИЕ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‒ глухие и слабослышащие — через визуальный ряд</a:t>
            </a:r>
          </a:p>
          <a:p>
            <a:r>
              <a:rPr lang="ru-RU" dirty="0" smtClean="0"/>
              <a:t>‒ слепые и слабовидящие — через </a:t>
            </a:r>
            <a:r>
              <a:rPr lang="ru-RU" dirty="0" err="1" smtClean="0"/>
              <a:t>аудиоряд</a:t>
            </a:r>
            <a:endParaRPr lang="ru-RU" dirty="0" smtClean="0"/>
          </a:p>
          <a:p>
            <a:r>
              <a:rPr lang="ru-RU" dirty="0" smtClean="0"/>
              <a:t>‒ ТНР, ЗПР, РАС, УО — порционно поданный с большим кол-вом наглядности, с</a:t>
            </a:r>
          </a:p>
          <a:p>
            <a:pPr>
              <a:buNone/>
            </a:pPr>
            <a:r>
              <a:rPr lang="ru-RU" dirty="0" smtClean="0"/>
              <a:t>системой вопросов после каждой порции материала</a:t>
            </a:r>
          </a:p>
          <a:p>
            <a:r>
              <a:rPr lang="ru-RU" dirty="0" smtClean="0"/>
              <a:t>‒ НОДА — с включением </a:t>
            </a:r>
            <a:r>
              <a:rPr lang="ru-RU" dirty="0" err="1" smtClean="0"/>
              <a:t>ИКТ-инструментов</a:t>
            </a:r>
            <a:r>
              <a:rPr lang="ru-RU" dirty="0" smtClean="0"/>
              <a:t> и компьютера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Задачи логопедического обследования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1) выявление объёма речевых навыков;</a:t>
            </a:r>
          </a:p>
          <a:p>
            <a:r>
              <a:rPr lang="ru-RU" dirty="0" smtClean="0"/>
              <a:t>2) сопоставление его с возрастными нормами, с уровнем психического развития;</a:t>
            </a:r>
          </a:p>
          <a:p>
            <a:r>
              <a:rPr lang="ru-RU" dirty="0" smtClean="0"/>
              <a:t>3) анализ взаимодействия между процессом овладения звуковой стороной речи, развитием лексического запаса и грамматического строя;</a:t>
            </a:r>
          </a:p>
          <a:p>
            <a:r>
              <a:rPr lang="ru-RU" dirty="0" smtClean="0"/>
              <a:t>4) определение соотношения импрессивной ( процесс восприятия речи на слух) и экспрессивной ( речевое высказывание) речи;</a:t>
            </a:r>
          </a:p>
          <a:p>
            <a:r>
              <a:rPr lang="ru-RU" dirty="0" smtClean="0"/>
              <a:t>5) определение   причин затруднения развития речи в процессе диагностики.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НАРУШЕНИЯ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Внутриутробные патологии</a:t>
            </a:r>
          </a:p>
          <a:p>
            <a:r>
              <a:rPr lang="ru-RU" dirty="0" smtClean="0"/>
              <a:t>Наследственность</a:t>
            </a:r>
          </a:p>
          <a:p>
            <a:r>
              <a:rPr lang="ru-RU" dirty="0" smtClean="0"/>
              <a:t>Родовые патологии</a:t>
            </a:r>
          </a:p>
          <a:p>
            <a:r>
              <a:rPr lang="ru-RU" dirty="0" smtClean="0"/>
              <a:t>Заболевания первых лет жизни</a:t>
            </a:r>
          </a:p>
          <a:p>
            <a:r>
              <a:rPr lang="ru-RU" dirty="0" smtClean="0"/>
              <a:t>Неблагоприятные социально- бытовые условия</a:t>
            </a:r>
          </a:p>
          <a:p>
            <a:r>
              <a:rPr lang="ru-RU" dirty="0" smtClean="0"/>
              <a:t>Нарушение функций артикуляционного аппарата</a:t>
            </a:r>
          </a:p>
          <a:p>
            <a:r>
              <a:rPr lang="ru-RU" dirty="0" smtClean="0"/>
              <a:t>Поражение органа слуха</a:t>
            </a:r>
          </a:p>
          <a:p>
            <a:r>
              <a:rPr lang="ru-RU" dirty="0" smtClean="0"/>
              <a:t>ЗПР, Аутизм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ДИАГНОЗЫ НАРУШЕНИЙ РАЗВИТИЯ РЕЧИ ПО МКБ _10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РАЗДЕЛ </a:t>
            </a:r>
            <a:r>
              <a:rPr lang="en-US" dirty="0" smtClean="0"/>
              <a:t>F</a:t>
            </a:r>
            <a:r>
              <a:rPr lang="ru-RU" dirty="0" smtClean="0"/>
              <a:t> 8. </a:t>
            </a:r>
          </a:p>
          <a:p>
            <a:r>
              <a:rPr lang="en-US" dirty="0" smtClean="0"/>
              <a:t>F</a:t>
            </a:r>
            <a:r>
              <a:rPr lang="ru-RU" dirty="0" smtClean="0"/>
              <a:t> 80 Специфические расстройства развития речи и языка</a:t>
            </a:r>
            <a:endParaRPr lang="en-US" dirty="0" smtClean="0"/>
          </a:p>
          <a:p>
            <a:r>
              <a:rPr lang="en-US" dirty="0" smtClean="0"/>
              <a:t>F</a:t>
            </a:r>
            <a:r>
              <a:rPr lang="ru-RU" dirty="0" smtClean="0"/>
              <a:t> 80.0 Специфическое расстройство артикуляции</a:t>
            </a:r>
          </a:p>
          <a:p>
            <a:r>
              <a:rPr lang="ru-RU" dirty="0" smtClean="0"/>
              <a:t>80.1 Расстройство артикуляции речи</a:t>
            </a:r>
          </a:p>
          <a:p>
            <a:r>
              <a:rPr lang="ru-RU" dirty="0" smtClean="0"/>
              <a:t>80.2 Расстройство экспрессивной речи</a:t>
            </a:r>
          </a:p>
          <a:p>
            <a:r>
              <a:rPr lang="ru-RU" dirty="0" smtClean="0"/>
              <a:t>80.3 Расстройство рецептивной речи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</a:t>
            </a:r>
            <a:r>
              <a:rPr lang="ru-RU" dirty="0" smtClean="0"/>
              <a:t> 81.0 Расстройство развития школьных навыков : </a:t>
            </a:r>
            <a:r>
              <a:rPr lang="ru-RU" dirty="0" err="1" smtClean="0"/>
              <a:t>дисграфия</a:t>
            </a:r>
            <a:r>
              <a:rPr lang="ru-RU" dirty="0" smtClean="0"/>
              <a:t>, </a:t>
            </a:r>
            <a:r>
              <a:rPr lang="ru-RU" dirty="0" err="1" smtClean="0"/>
              <a:t>дислексия</a:t>
            </a:r>
            <a:r>
              <a:rPr lang="ru-RU" dirty="0" smtClean="0"/>
              <a:t>, </a:t>
            </a:r>
            <a:r>
              <a:rPr lang="ru-RU" dirty="0" err="1" smtClean="0"/>
              <a:t>дискалькулия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ОБРАЗЦЫ  ЗАКЛЮЧЕНИЙ УЧИТЕЛЯ_ ЛОГОПЕДА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ФН</a:t>
            </a:r>
          </a:p>
          <a:p>
            <a:r>
              <a:rPr lang="ru-RU" dirty="0" smtClean="0"/>
              <a:t>ФФН</a:t>
            </a:r>
          </a:p>
          <a:p>
            <a:r>
              <a:rPr lang="ru-RU" dirty="0" smtClean="0"/>
              <a:t>ОНР </a:t>
            </a:r>
            <a:r>
              <a:rPr lang="en-US" dirty="0" smtClean="0"/>
              <a:t>I </a:t>
            </a:r>
            <a:r>
              <a:rPr lang="ru-RU" dirty="0" smtClean="0"/>
              <a:t>уровень</a:t>
            </a:r>
            <a:r>
              <a:rPr lang="en-US" dirty="0" smtClean="0"/>
              <a:t> </a:t>
            </a:r>
            <a:r>
              <a:rPr lang="ru-RU" dirty="0" smtClean="0"/>
              <a:t>( речь отсутствует полностью)</a:t>
            </a:r>
          </a:p>
          <a:p>
            <a:r>
              <a:rPr lang="ru-RU" dirty="0" smtClean="0"/>
              <a:t>ОНР </a:t>
            </a:r>
            <a:r>
              <a:rPr lang="en-US" dirty="0" smtClean="0"/>
              <a:t>II </a:t>
            </a:r>
            <a:r>
              <a:rPr lang="ru-RU" dirty="0" smtClean="0"/>
              <a:t>уровень ( присутствуют измененные слова, которые с трудом можно разобрать)</a:t>
            </a:r>
          </a:p>
          <a:p>
            <a:r>
              <a:rPr lang="ru-RU" dirty="0" smtClean="0"/>
              <a:t>ОНР</a:t>
            </a:r>
            <a:r>
              <a:rPr lang="en-US" dirty="0" smtClean="0"/>
              <a:t> III</a:t>
            </a:r>
            <a:r>
              <a:rPr lang="ru-RU" dirty="0" smtClean="0"/>
              <a:t> уровень ( позволяет малышу строить фразы, но для посторонних речь кажется неразборчивой)</a:t>
            </a:r>
          </a:p>
          <a:p>
            <a:r>
              <a:rPr lang="ru-RU" dirty="0" smtClean="0"/>
              <a:t>ОНР</a:t>
            </a:r>
            <a:r>
              <a:rPr lang="en-US" dirty="0" smtClean="0"/>
              <a:t> IV</a:t>
            </a:r>
            <a:r>
              <a:rPr lang="ru-RU" dirty="0" smtClean="0"/>
              <a:t> уровень (достаточно правильная речь, с определенными артикуляционными и лексическими ошибками)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ОБРАЗЦЫ  ЗАКЛЮЧЕНИЙ УЧИТЕЛЯ_ ЛОГОПЕДА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НАРУШЕНИЕ РЕЧИ СИСТЕМНОГО ХАРАКТЕРА ( ЗПР)</a:t>
            </a:r>
          </a:p>
          <a:p>
            <a:r>
              <a:rPr lang="ru-RU" dirty="0" smtClean="0"/>
              <a:t>СНР, обусловленное УО ( СТЕПЕНЬ) (УО)</a:t>
            </a:r>
          </a:p>
          <a:p>
            <a:r>
              <a:rPr lang="ru-RU" dirty="0" smtClean="0"/>
              <a:t>Специфические нарушения речи ( РАС)</a:t>
            </a:r>
          </a:p>
          <a:p>
            <a:r>
              <a:rPr lang="ru-RU" dirty="0" smtClean="0"/>
              <a:t>+ с преобладанием неполноценности коммуникативной функции речи (РАС+УО)</a:t>
            </a:r>
          </a:p>
          <a:p>
            <a:r>
              <a:rPr lang="ru-RU" i="1" dirty="0" smtClean="0"/>
              <a:t>ПИСЬМЕННАЯ РЕЧЬ</a:t>
            </a:r>
          </a:p>
          <a:p>
            <a:r>
              <a:rPr lang="ru-RU" dirty="0" smtClean="0"/>
              <a:t>ДИСГРАФИЯ ( какая?)</a:t>
            </a:r>
          </a:p>
          <a:p>
            <a:r>
              <a:rPr lang="ru-RU" dirty="0" smtClean="0"/>
              <a:t>ДИСЛЕКСИЯ( какая?)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Нарушение устной речи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Нарушение письменной речи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556000" cy="38184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5572132" y="2471383"/>
            <a:ext cx="3267068" cy="3822192"/>
          </a:xfrm>
        </p:spPr>
        <p:txBody>
          <a:bodyPr/>
          <a:lstStyle/>
          <a:p>
            <a:pPr>
              <a:lnSpc>
                <a:spcPct val="300000"/>
              </a:lnSpc>
            </a:pPr>
            <a:r>
              <a:rPr lang="ru-RU" dirty="0" smtClean="0"/>
              <a:t>ДИСГРАФИЯ</a:t>
            </a:r>
            <a:br>
              <a:rPr lang="ru-RU" dirty="0" smtClean="0"/>
            </a:br>
            <a:r>
              <a:rPr lang="ru-RU" dirty="0" smtClean="0"/>
              <a:t>ДИСЛЕКСИЯ</a:t>
            </a:r>
          </a:p>
          <a:p>
            <a:pPr>
              <a:lnSpc>
                <a:spcPct val="300000"/>
              </a:lnSpc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КЛИННИКО_ ПЕДАГОГИЧЕСКАЯ КЛАССИФИКАЦИЯ НАРУШЕНИЙ РЕЧИ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428868"/>
            <a:ext cx="2428892" cy="39290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i="1" dirty="0" smtClean="0"/>
              <a:t>РАССТРОЙСТВО</a:t>
            </a:r>
          </a:p>
          <a:p>
            <a:pPr algn="ctr">
              <a:lnSpc>
                <a:spcPct val="150000"/>
              </a:lnSpc>
            </a:pPr>
            <a:r>
              <a:rPr lang="ru-RU" i="1" dirty="0" smtClean="0"/>
              <a:t>ФОНАЦИОННОГО ОФОРМЛЕНИЯ: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ДИСФОНИЯ</a:t>
            </a:r>
            <a:br>
              <a:rPr lang="ru-RU" dirty="0" smtClean="0"/>
            </a:br>
            <a:r>
              <a:rPr lang="ru-RU" dirty="0" smtClean="0"/>
              <a:t>БРАДИЛАЛИЯ</a:t>
            </a:r>
            <a:br>
              <a:rPr lang="ru-RU" dirty="0" smtClean="0"/>
            </a:br>
            <a:r>
              <a:rPr lang="ru-RU" dirty="0" smtClean="0"/>
              <a:t>ТАХИЛАЛИЯ</a:t>
            </a:r>
            <a:br>
              <a:rPr lang="ru-RU" dirty="0" smtClean="0"/>
            </a:br>
            <a:r>
              <a:rPr lang="ru-RU" dirty="0" smtClean="0"/>
              <a:t>ЗАИКАНИЕ</a:t>
            </a:r>
            <a:br>
              <a:rPr lang="ru-RU" dirty="0" smtClean="0"/>
            </a:br>
            <a:r>
              <a:rPr lang="ru-RU" dirty="0" smtClean="0"/>
              <a:t>ДИСЛАЛИЯ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488" y="2285992"/>
            <a:ext cx="2643206" cy="40719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300000"/>
              </a:lnSpc>
            </a:pPr>
            <a:r>
              <a:rPr lang="ru-RU" dirty="0" smtClean="0"/>
              <a:t>АЛАЛИЯ</a:t>
            </a:r>
            <a:br>
              <a:rPr lang="ru-RU" dirty="0" smtClean="0"/>
            </a:br>
            <a:r>
              <a:rPr lang="ru-RU" dirty="0" smtClean="0"/>
              <a:t>АФАЗИЯ</a:t>
            </a:r>
            <a:br>
              <a:rPr lang="ru-RU" dirty="0" smtClean="0"/>
            </a:br>
            <a:r>
              <a:rPr lang="ru-RU" dirty="0" smtClean="0"/>
              <a:t>ДИЗАРТРИЯ</a:t>
            </a:r>
            <a:br>
              <a:rPr lang="ru-RU" dirty="0" smtClean="0"/>
            </a:br>
            <a:r>
              <a:rPr lang="ru-RU" dirty="0" smtClean="0"/>
              <a:t>РИНОЛАЛИЯ</a:t>
            </a:r>
          </a:p>
          <a:p>
            <a:pPr algn="ctr">
              <a:lnSpc>
                <a:spcPct val="300000"/>
              </a:lnSpc>
            </a:pPr>
            <a:r>
              <a:rPr lang="ru-RU" dirty="0" smtClean="0"/>
              <a:t>ФН, ФФН, ОНР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Классификации видов речевой  деятельности</a:t>
            </a:r>
            <a:br>
              <a:rPr lang="ru-RU" sz="2400" dirty="0" smtClean="0"/>
            </a:br>
            <a:r>
              <a:rPr lang="ru-RU" sz="2400" dirty="0" smtClean="0"/>
              <a:t>по форме  речевой деятельности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Устная:</a:t>
            </a:r>
          </a:p>
          <a:p>
            <a:r>
              <a:rPr lang="ru-RU" dirty="0" smtClean="0"/>
              <a:t>• говорение – порождение речи,</a:t>
            </a:r>
          </a:p>
          <a:p>
            <a:r>
              <a:rPr lang="ru-RU" dirty="0" smtClean="0"/>
              <a:t>• </a:t>
            </a:r>
            <a:r>
              <a:rPr lang="ru-RU" dirty="0" err="1" smtClean="0"/>
              <a:t>аудирование</a:t>
            </a:r>
            <a:r>
              <a:rPr lang="ru-RU" dirty="0" smtClean="0"/>
              <a:t> – восприятие устного сообщения.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Письменная:</a:t>
            </a:r>
          </a:p>
          <a:p>
            <a:r>
              <a:rPr lang="ru-RU" dirty="0" smtClean="0"/>
              <a:t>• письмо - создание</a:t>
            </a:r>
          </a:p>
          <a:p>
            <a:pPr>
              <a:buNone/>
            </a:pPr>
            <a:r>
              <a:rPr lang="ru-RU" dirty="0" smtClean="0"/>
              <a:t>письменного текста,</a:t>
            </a:r>
          </a:p>
          <a:p>
            <a:r>
              <a:rPr lang="ru-RU" dirty="0" smtClean="0"/>
              <a:t>• чтение - восприятие</a:t>
            </a:r>
          </a:p>
          <a:p>
            <a:pPr>
              <a:buNone/>
            </a:pPr>
            <a:r>
              <a:rPr lang="ru-RU" dirty="0" smtClean="0"/>
              <a:t>письменного текста.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ОБРАЗЕЦ ЗАПОЛНЕНИЯ ЛОГОПЕДИЧЕСКОГО ПРЕДСТАВЛЕНИЯ дошкольника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ФИО дата рождения</a:t>
            </a:r>
          </a:p>
          <a:p>
            <a:pPr>
              <a:buNone/>
            </a:pPr>
            <a:r>
              <a:rPr lang="ru-RU" dirty="0" smtClean="0"/>
              <a:t>Домашний адрес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 РЕЧЕВОЕ ОКРУЖЕНИЕ</a:t>
            </a:r>
          </a:p>
          <a:p>
            <a:r>
              <a:rPr lang="ru-RU" b="1" i="1" dirty="0" smtClean="0"/>
              <a:t>ХАРАКТЕРИСТИКА УСТНОЙ РЕЧИ:</a:t>
            </a:r>
          </a:p>
          <a:p>
            <a:r>
              <a:rPr lang="ru-RU" i="1" dirty="0" smtClean="0"/>
              <a:t>Общее звучание речи, коммуникация;</a:t>
            </a:r>
          </a:p>
          <a:p>
            <a:r>
              <a:rPr lang="ru-RU" i="1" dirty="0" smtClean="0"/>
              <a:t>ЗВУКОПРОИЗНОШЕНИЕ;</a:t>
            </a:r>
          </a:p>
          <a:p>
            <a:r>
              <a:rPr lang="ru-RU" i="1" dirty="0" smtClean="0"/>
              <a:t>ФОНЕТИЧЕСКОЕ ВОСПРИЯТИЕ;</a:t>
            </a:r>
          </a:p>
          <a:p>
            <a:r>
              <a:rPr lang="ru-RU" i="1" dirty="0" smtClean="0"/>
              <a:t>РЕЧЕВОЙ АНАЛИЗ;</a:t>
            </a:r>
          </a:p>
          <a:p>
            <a:r>
              <a:rPr lang="ru-RU" i="1" dirty="0" smtClean="0"/>
              <a:t>ТЕМП, РИТМ, ДЫХАНИЕ, ГОЛОС;</a:t>
            </a:r>
          </a:p>
          <a:p>
            <a:r>
              <a:rPr lang="ru-RU" i="1" dirty="0" smtClean="0"/>
              <a:t>СТРОЕНИЕ И МОТОРИКА АРТИКУЛЯЦИОННОГО АППАРАТА;</a:t>
            </a:r>
          </a:p>
          <a:p>
            <a:r>
              <a:rPr lang="ru-RU" i="1" dirty="0" smtClean="0"/>
              <a:t>СЛОГОВАЯ СТРУКТУРА СЛОВА;</a:t>
            </a:r>
          </a:p>
          <a:p>
            <a:r>
              <a:rPr lang="ru-RU" i="1" dirty="0" smtClean="0"/>
              <a:t>СЛОВАРНЫЙ ЗАПАС;</a:t>
            </a:r>
          </a:p>
          <a:p>
            <a:r>
              <a:rPr lang="ru-RU" i="1" dirty="0" smtClean="0"/>
              <a:t>ГРАММАТИЧЕСКИЙ СТРОЙ РЕЧИ;</a:t>
            </a:r>
          </a:p>
          <a:p>
            <a:r>
              <a:rPr lang="ru-RU" i="1" dirty="0" smtClean="0"/>
              <a:t>СВЯЗНАЯ РЕЧЬ;</a:t>
            </a:r>
          </a:p>
          <a:p>
            <a:r>
              <a:rPr lang="ru-RU" i="1" dirty="0" smtClean="0"/>
              <a:t>ИМПРЕССИВНАЯ РЕЧЬ</a:t>
            </a:r>
          </a:p>
          <a:p>
            <a:r>
              <a:rPr lang="ru-RU" i="1" dirty="0" smtClean="0"/>
              <a:t>Особенности речи, связанные с заиканием.</a:t>
            </a:r>
          </a:p>
          <a:p>
            <a:endParaRPr lang="ru-RU" i="1" dirty="0" smtClean="0"/>
          </a:p>
          <a:p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ОБРАЗЕЦ ЗАПОЛНЕНИЯ ЛОГОПЕДИЧЕСКОГО ПРЕДСТАВЛЕНИЯ младшего школьника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+</a:t>
            </a:r>
          </a:p>
          <a:p>
            <a:r>
              <a:rPr lang="ru-RU" dirty="0" smtClean="0"/>
              <a:t>КЛАСС</a:t>
            </a:r>
          </a:p>
          <a:p>
            <a:r>
              <a:rPr lang="ru-RU" dirty="0" smtClean="0"/>
              <a:t>ПРОГРАММА</a:t>
            </a:r>
          </a:p>
          <a:p>
            <a:r>
              <a:rPr lang="ru-RU" i="1" dirty="0" smtClean="0"/>
              <a:t>ХАРАКТЕРИСТИКА  ПИСЬМЕННОЙ РЕЧИ</a:t>
            </a:r>
          </a:p>
          <a:p>
            <a:r>
              <a:rPr lang="ru-RU" u="sng" dirty="0" smtClean="0"/>
              <a:t>ЧТЕНИЕ:</a:t>
            </a:r>
          </a:p>
          <a:p>
            <a:r>
              <a:rPr lang="ru-RU" dirty="0" smtClean="0"/>
              <a:t>Тип чтения;</a:t>
            </a:r>
          </a:p>
          <a:p>
            <a:r>
              <a:rPr lang="ru-RU" dirty="0" smtClean="0"/>
              <a:t>Скорость чтения;</a:t>
            </a:r>
          </a:p>
          <a:p>
            <a:r>
              <a:rPr lang="ru-RU" dirty="0" smtClean="0"/>
              <a:t>Выразительность;</a:t>
            </a:r>
          </a:p>
          <a:p>
            <a:r>
              <a:rPr lang="ru-RU" dirty="0" smtClean="0"/>
              <a:t>Специфические ошибки;</a:t>
            </a:r>
          </a:p>
          <a:p>
            <a:r>
              <a:rPr lang="ru-RU" dirty="0" smtClean="0"/>
              <a:t>Возможность работы с текстом;</a:t>
            </a:r>
          </a:p>
          <a:p>
            <a:r>
              <a:rPr lang="ru-RU" dirty="0" smtClean="0"/>
              <a:t>Понимание прочитанного</a:t>
            </a:r>
          </a:p>
          <a:p>
            <a:r>
              <a:rPr lang="ru-RU" u="sng" dirty="0" smtClean="0"/>
              <a:t>ПИСЬМО</a:t>
            </a:r>
          </a:p>
          <a:p>
            <a:r>
              <a:rPr lang="ru-RU" dirty="0" smtClean="0"/>
              <a:t>ОСОБЕННОСТИ ГРАФИКИ;</a:t>
            </a:r>
          </a:p>
          <a:p>
            <a:r>
              <a:rPr lang="ru-RU" dirty="0" smtClean="0"/>
              <a:t>ДИСГРАФИЧЕСКИЕ ошибки</a:t>
            </a:r>
          </a:p>
          <a:p>
            <a:r>
              <a:rPr lang="ru-RU" dirty="0" smtClean="0"/>
              <a:t>ОРФОГРАФИЧЕСКТЕ И ПУНКТАЦИОННЫЕ  ошибки.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7716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ДИСЛЕКСИЯ  (ЛИТЕРАТУРНОЕ ЧТЕНИЕ)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chemeClr val="tx1"/>
                </a:solidFill>
              </a:rPr>
              <a:t>Общие сложности детей с ОВЗ</a:t>
            </a:r>
            <a:br>
              <a:rPr lang="ru-RU" b="1" i="1" dirty="0" smtClean="0">
                <a:solidFill>
                  <a:schemeClr val="tx1"/>
                </a:solidFill>
              </a:rPr>
            </a:b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31312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  </a:t>
            </a:r>
            <a:r>
              <a:rPr lang="ru-RU" sz="3400" dirty="0" smtClean="0"/>
              <a:t>бедный словарный запас (мало наречий, прилагательных, нет деепричастий, причастий, не используются слова, имеющие собирательное или абстрактное значение, синонимы и антонимы);</a:t>
            </a:r>
          </a:p>
          <a:p>
            <a:r>
              <a:rPr lang="ru-RU" sz="3400" dirty="0" smtClean="0"/>
              <a:t>‒ затруднения в формировании грамматического строя речи;</a:t>
            </a:r>
          </a:p>
          <a:p>
            <a:r>
              <a:rPr lang="ru-RU" sz="3400" dirty="0" smtClean="0"/>
              <a:t>‒ недостаточная речевая практика;</a:t>
            </a:r>
          </a:p>
          <a:p>
            <a:r>
              <a:rPr lang="ru-RU" sz="3400" dirty="0" smtClean="0"/>
              <a:t>‒ сложности в применении изученного, переносе на другие не учебные темы;</a:t>
            </a:r>
          </a:p>
          <a:p>
            <a:r>
              <a:rPr lang="ru-RU" sz="3400" dirty="0" smtClean="0"/>
              <a:t>‒ существенные сложности с дифференциацией чувств, эмоций, состояний и их передачей с помощью устной и письменной речи;</a:t>
            </a:r>
          </a:p>
          <a:p>
            <a:r>
              <a:rPr lang="ru-RU" sz="3400" dirty="0" smtClean="0"/>
              <a:t>‒ сложности в понимании и использовании в своей речи переносного смысла.</a:t>
            </a:r>
            <a:endParaRPr lang="ru-RU" sz="3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ТНР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Общая характеристика: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нарушения коммуникативной и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познавательной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(обобщающей) функций речи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(алексия – отсутствие речи,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неспособность к ее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усвоению, 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дислексия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трудность овладения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чтением; заикание)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272110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Восприятие – нарушение слухового, речевого, зрительного и кинестетического.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Мышление – трудность анализа и синтеза, сравнения и обобщения.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Речь – отсутствие речи или невнятность, неправильность произношения звуков,</a:t>
            </a:r>
          </a:p>
          <a:p>
            <a:pPr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расхождение между звуком произносимого слова и его образом.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Память – снижена вербальная, сохранена логическая и смысловая.</a:t>
            </a:r>
          </a:p>
          <a:p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Внимание – неустойчивое, ограниченное.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ЗПР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986358"/>
          </a:xfrm>
        </p:spPr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Общая характеристика: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замедлен темп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формирования высших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психических функций.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стойкое состояние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незрелости эмоционально-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волевой сферы.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интеллектуальная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недостаточность.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0577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Восприятие – нет целостности, </a:t>
            </a:r>
          </a:p>
          <a:p>
            <a:r>
              <a:rPr lang="ru-RU" dirty="0" smtClean="0"/>
              <a:t>Мышление – наглядно-действенное,</a:t>
            </a:r>
          </a:p>
          <a:p>
            <a:pPr>
              <a:buNone/>
            </a:pPr>
            <a:r>
              <a:rPr lang="ru-RU" dirty="0" smtClean="0"/>
              <a:t>снижена познавательная активность.</a:t>
            </a:r>
          </a:p>
          <a:p>
            <a:r>
              <a:rPr lang="ru-RU" dirty="0" smtClean="0"/>
              <a:t>Речь – бессвязность, нет логики, ясности, бедность.</a:t>
            </a:r>
          </a:p>
          <a:p>
            <a:r>
              <a:rPr lang="ru-RU" dirty="0" smtClean="0"/>
              <a:t>Память – низкий объём и скорость, нарушена механическая.</a:t>
            </a:r>
          </a:p>
          <a:p>
            <a:r>
              <a:rPr lang="ru-RU" dirty="0" smtClean="0"/>
              <a:t>Внимание – сниженная концентрация.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484</TotalTime>
  <Words>1466</Words>
  <PresentationFormat>Экран (4:3)</PresentationFormat>
  <Paragraphs>230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Официальная</vt:lpstr>
      <vt:lpstr>МОО БЕРЕЗОВСКОГО РАЙОНА КРАСНОЯРСКОГО КРАЯ</vt:lpstr>
      <vt:lpstr>Задачи логопедического обследования</vt:lpstr>
      <vt:lpstr>КЛИННИКО_ ПЕДАГОГИЧЕСКАЯ КЛАССИФИКАЦИЯ НАРУШЕНИЙ РЕЧИ</vt:lpstr>
      <vt:lpstr>Классификации видов речевой  деятельности по форме  речевой деятельности</vt:lpstr>
      <vt:lpstr>ОБРАЗЕЦ ЗАПОЛНЕНИЯ ЛОГОПЕДИЧЕСКОГО ПРЕДСТАВЛЕНИЯ дошкольника</vt:lpstr>
      <vt:lpstr>ОБРАЗЕЦ ЗАПОЛНЕНИЯ ЛОГОПЕДИЧЕСКОГО ПРЕДСТАВЛЕНИЯ младшего школьника</vt:lpstr>
      <vt:lpstr>ДИСЛЕКСИЯ  (ЛИТЕРАТУРНОЕ ЧТЕНИЕ) Общие сложности детей с ОВЗ </vt:lpstr>
      <vt:lpstr> ТНР</vt:lpstr>
      <vt:lpstr>ЗПР</vt:lpstr>
      <vt:lpstr>ЛУО</vt:lpstr>
      <vt:lpstr>   РАСТРОЙСТВО ПОВЕДЕНИЯ И ОБЩЕНИЯ</vt:lpstr>
      <vt:lpstr>  Адаптация работы с текстом в соответствии с особенностями восприятия обучающихся с разными видами нозологии</vt:lpstr>
      <vt:lpstr>Адаптация работы с текстом в соответствии с особенностями восприятия обучающихся с разными видами нозологии</vt:lpstr>
      <vt:lpstr>  ДИСГРАФИЯ  (РУССКИЙ ЯЗЫК) РАЗДЕЛ  « РАЗВИТИЕ РЕЧИ»</vt:lpstr>
      <vt:lpstr>ОРФОГРАФИЯ ОСНОВНЫЕ НАПРАВЛЕНИЯ</vt:lpstr>
      <vt:lpstr>МОРФОЛОГИЯ</vt:lpstr>
      <vt:lpstr>ФОНЕТИКА</vt:lpstr>
      <vt:lpstr>ОБЩИЕ СЛОЖНОСТИ ОВЗ </vt:lpstr>
      <vt:lpstr>   ПРЕДЬЯВЛЕНИЕ МАТЕРИАЛА</vt:lpstr>
      <vt:lpstr>ПРИЧИНЫ НАРУШЕНИЯ РЕЧИ</vt:lpstr>
      <vt:lpstr>ДИАГНОЗЫ НАРУШЕНИЙ РАЗВИТИЯ РЕЧИ ПО МКБ _10</vt:lpstr>
      <vt:lpstr>ОБРАЗЦЫ  ЗАКЛЮЧЕНИЙ УЧИТЕЛЯ_ ЛОГОПЕДА</vt:lpstr>
      <vt:lpstr>ОБРАЗЦЫ  ЗАКЛЮЧЕНИЙ УЧИТЕЛЯ_ ЛОГОПЕДА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Логопед</dc:creator>
  <cp:lastModifiedBy>Медик</cp:lastModifiedBy>
  <cp:revision>51</cp:revision>
  <dcterms:created xsi:type="dcterms:W3CDTF">2022-09-19T05:40:04Z</dcterms:created>
  <dcterms:modified xsi:type="dcterms:W3CDTF">2023-11-21T05:47:11Z</dcterms:modified>
</cp:coreProperties>
</file>